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  <p:sldMasterId id="2147483720" r:id="rId2"/>
  </p:sldMasterIdLst>
  <p:sldIdLst>
    <p:sldId id="256" r:id="rId3"/>
    <p:sldId id="265" r:id="rId4"/>
    <p:sldId id="259" r:id="rId5"/>
    <p:sldId id="267" r:id="rId6"/>
    <p:sldId id="257" r:id="rId7"/>
    <p:sldId id="272" r:id="rId8"/>
    <p:sldId id="269" r:id="rId9"/>
    <p:sldId id="270" r:id="rId10"/>
    <p:sldId id="273" r:id="rId11"/>
    <p:sldId id="274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BF1"/>
    <a:srgbClr val="4A1A95"/>
    <a:srgbClr val="5720AC"/>
    <a:srgbClr val="00B3BC"/>
    <a:srgbClr val="556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81"/>
    <p:restoredTop sz="94674"/>
  </p:normalViewPr>
  <p:slideViewPr>
    <p:cSldViewPr snapToGrid="0" snapToObjects="1">
      <p:cViewPr varScale="1">
        <p:scale>
          <a:sx n="116" d="100"/>
          <a:sy n="116" d="100"/>
        </p:scale>
        <p:origin x="39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C60846F-5D4E-BD43-B0EF-87455B7ECE7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31B3154-5DC9-7B40-BCB1-2E5514161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24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C60846F-5D4E-BD43-B0EF-87455B7ECE7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31B3154-5DC9-7B40-BCB1-2E5514161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7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C60846F-5D4E-BD43-B0EF-87455B7ECE7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31B3154-5DC9-7B40-BCB1-2E5514161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277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D6D4F565-C0DC-6148-968F-72EBB9DB25D7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118C6A0-3228-8D4C-A7D1-B50DB2A63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26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D6D4F565-C0DC-6148-968F-72EBB9DB25D7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118C6A0-3228-8D4C-A7D1-B50DB2A63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751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D6D4F565-C0DC-6148-968F-72EBB9DB25D7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118C6A0-3228-8D4C-A7D1-B50DB2A63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886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D6D4F565-C0DC-6148-968F-72EBB9DB25D7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118C6A0-3228-8D4C-A7D1-B50DB2A63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016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D6D4F565-C0DC-6148-968F-72EBB9DB25D7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118C6A0-3228-8D4C-A7D1-B50DB2A63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559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D6D4F565-C0DC-6148-968F-72EBB9DB25D7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118C6A0-3228-8D4C-A7D1-B50DB2A63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28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D6D4F565-C0DC-6148-968F-72EBB9DB25D7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118C6A0-3228-8D4C-A7D1-B50DB2A63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613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D6D4F565-C0DC-6148-968F-72EBB9DB25D7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118C6A0-3228-8D4C-A7D1-B50DB2A63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16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C60846F-5D4E-BD43-B0EF-87455B7ECE7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31B3154-5DC9-7B40-BCB1-2E5514161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7788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D6D4F565-C0DC-6148-968F-72EBB9DB25D7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118C6A0-3228-8D4C-A7D1-B50DB2A63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514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D6D4F565-C0DC-6148-968F-72EBB9DB25D7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118C6A0-3228-8D4C-A7D1-B50DB2A63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123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D6D4F565-C0DC-6148-968F-72EBB9DB25D7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118C6A0-3228-8D4C-A7D1-B50DB2A63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42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C60846F-5D4E-BD43-B0EF-87455B7ECE7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31B3154-5DC9-7B40-BCB1-2E5514161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12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C60846F-5D4E-BD43-B0EF-87455B7ECE7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31B3154-5DC9-7B40-BCB1-2E5514161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91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C60846F-5D4E-BD43-B0EF-87455B7ECE7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31B3154-5DC9-7B40-BCB1-2E5514161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8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C60846F-5D4E-BD43-B0EF-87455B7ECE7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31B3154-5DC9-7B40-BCB1-2E5514161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23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C60846F-5D4E-BD43-B0EF-87455B7ECE7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31B3154-5DC9-7B40-BCB1-2E5514161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63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C60846F-5D4E-BD43-B0EF-87455B7ECE7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31B3154-5DC9-7B40-BCB1-2E5514161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518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C60846F-5D4E-BD43-B0EF-87455B7ECE7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31B3154-5DC9-7B40-BCB1-2E5514161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21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01CB320-FCF9-2B40-B717-95A8A63FC9B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310"/>
            <a:ext cx="9144000" cy="514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7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367E0DE-5EA5-8C45-9253-DD1231EE951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4557728"/>
            <a:ext cx="9144000" cy="58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05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51" Type="http://schemas.openxmlformats.org/officeDocument/2006/relationships/image" Target="../media/image64.svg"/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4" Type="http://schemas.openxmlformats.org/officeDocument/2006/relationships/image" Target="../media/image6.png"/><Relationship Id="rId33" Type="http://schemas.openxmlformats.org/officeDocument/2006/relationships/image" Target="../media/image46.svg"/><Relationship Id="rId38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37" Type="http://schemas.openxmlformats.org/officeDocument/2006/relationships/image" Target="../media/image50.svg"/><Relationship Id="rId69" Type="http://schemas.openxmlformats.org/officeDocument/2006/relationships/image" Target="../media/image82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5" Type="http://schemas.openxmlformats.org/officeDocument/2006/relationships/image" Target="../media/image38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1">
            <a:extLst>
              <a:ext uri="{FF2B5EF4-FFF2-40B4-BE49-F238E27FC236}">
                <a16:creationId xmlns:a16="http://schemas.microsoft.com/office/drawing/2014/main" id="{5FF2C931-EAB6-E745-8511-0716FEFC8FE1}"/>
              </a:ext>
            </a:extLst>
          </p:cNvPr>
          <p:cNvSpPr txBox="1">
            <a:spLocks/>
          </p:cNvSpPr>
          <p:nvPr/>
        </p:nvSpPr>
        <p:spPr bwMode="auto">
          <a:xfrm>
            <a:off x="344524" y="1667434"/>
            <a:ext cx="4442629" cy="2671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Aft>
                <a:spcPts val="375"/>
              </a:spcAft>
            </a:pPr>
            <a:r>
              <a:rPr kumimoji="0" lang="ru-RU" altLang="ru-RU" sz="3300" b="1" dirty="0" smtClean="0">
                <a:latin typeface="Raleway" panose="020B0503030101060003" pitchFamily="34" charset="0"/>
              </a:rPr>
              <a:t>Изменения в работе </a:t>
            </a:r>
          </a:p>
          <a:p>
            <a:pPr algn="ctr">
              <a:spcAft>
                <a:spcPts val="375"/>
              </a:spcAft>
            </a:pPr>
            <a:r>
              <a:rPr kumimoji="0" lang="ru-RU" altLang="ru-RU" sz="3300" b="1" dirty="0" smtClean="0">
                <a:latin typeface="Raleway" panose="020B0503030101060003" pitchFamily="34" charset="0"/>
              </a:rPr>
              <a:t>с иностранными гражданами</a:t>
            </a:r>
            <a:endParaRPr kumimoji="0" lang="ru-RU" altLang="ru-RU" sz="3300" b="1" dirty="0">
              <a:latin typeface="Raleway" panose="020B0503030101060003" pitchFamily="34" charset="0"/>
            </a:endParaRPr>
          </a:p>
        </p:txBody>
      </p:sp>
      <p:sp>
        <p:nvSpPr>
          <p:cNvPr id="5" name="Прямоугольник 3">
            <a:extLst>
              <a:ext uri="{FF2B5EF4-FFF2-40B4-BE49-F238E27FC236}">
                <a16:creationId xmlns:a16="http://schemas.microsoft.com/office/drawing/2014/main" id="{4D08E368-9F7D-AF4D-833F-A3F1EBA7B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132" y="3440263"/>
            <a:ext cx="3247633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  <a:latin typeface="Raleway" panose="020B0503030101060003" pitchFamily="34" charset="0"/>
              </a:rPr>
              <a:t>Роман Жеребцов</a:t>
            </a:r>
            <a:endParaRPr lang="ru-RU" b="1" dirty="0">
              <a:solidFill>
                <a:schemeClr val="bg1"/>
              </a:solidFill>
              <a:latin typeface="Raleway" panose="020B0503030101060003" pitchFamily="34" charset="0"/>
            </a:endParaRPr>
          </a:p>
          <a:p>
            <a:r>
              <a:rPr lang="ru-RU" sz="1500" dirty="0" smtClean="0">
                <a:solidFill>
                  <a:schemeClr val="bg1"/>
                </a:solidFill>
                <a:latin typeface="Raleway" panose="020B0503030101060003" pitchFamily="34" charset="0"/>
              </a:rPr>
              <a:t>Ведущий юрист </a:t>
            </a:r>
          </a:p>
          <a:p>
            <a:r>
              <a:rPr lang="ru-RU" sz="1500" dirty="0" smtClean="0">
                <a:solidFill>
                  <a:schemeClr val="bg1"/>
                </a:solidFill>
                <a:latin typeface="Raleway" panose="020B0503030101060003" pitchFamily="34" charset="0"/>
              </a:rPr>
              <a:t>ООО «Пепеляев Групп»</a:t>
            </a:r>
            <a:endParaRPr lang="ru-RU" sz="1500" dirty="0">
              <a:solidFill>
                <a:schemeClr val="bg1"/>
              </a:solidFill>
              <a:latin typeface="Raleway" panose="020B0503030101060003" pitchFamily="34" charset="0"/>
            </a:endParaRPr>
          </a:p>
          <a:p>
            <a:pPr algn="ctr"/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E7F7A4E-15A5-3C41-9EB6-466B7D8A2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133" y="4605675"/>
            <a:ext cx="12574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200" dirty="0">
                <a:solidFill>
                  <a:schemeClr val="bg1"/>
                </a:solidFill>
                <a:latin typeface="Raleway" panose="020B0503030101060003" pitchFamily="34" charset="0"/>
              </a:rPr>
              <a:t>СПИКЕР</a:t>
            </a:r>
          </a:p>
        </p:txBody>
      </p:sp>
    </p:spTree>
    <p:extLst>
      <p:ext uri="{BB962C8B-B14F-4D97-AF65-F5344CB8AC3E}">
        <p14:creationId xmlns:p14="http://schemas.microsoft.com/office/powerpoint/2010/main" val="409348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D12AE-D955-CD48-955F-87BDFCEB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6" name="Прямоугольник 3">
            <a:extLst>
              <a:ext uri="{FF2B5EF4-FFF2-40B4-BE49-F238E27FC236}">
                <a16:creationId xmlns:a16="http://schemas.microsoft.com/office/drawing/2014/main" id="{B9134782-D00C-B14D-85F6-D75FA6DF0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49" y="770932"/>
            <a:ext cx="6022672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2400" b="1" dirty="0" smtClean="0">
                <a:latin typeface="Raleway" panose="020B0503030101060003" pitchFamily="34" charset="0"/>
              </a:rPr>
              <a:t>Спасибо за внимание!</a:t>
            </a:r>
            <a:endParaRPr lang="ru-RU" sz="2400" b="1" dirty="0">
              <a:latin typeface="Raleway" panose="020B0503030101060003" pitchFamily="34" charset="0"/>
            </a:endParaRPr>
          </a:p>
          <a:p>
            <a:endParaRPr lang="ru-RU" sz="1050" dirty="0">
              <a:latin typeface="Raleway" panose="020B05030301010600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960" t="-4012" r="13770" b="4012"/>
          <a:stretch/>
        </p:blipFill>
        <p:spPr>
          <a:xfrm>
            <a:off x="707109" y="1664258"/>
            <a:ext cx="950400" cy="1234993"/>
          </a:xfrm>
          <a:prstGeom prst="rect">
            <a:avLst/>
          </a:prstGeom>
        </p:spPr>
      </p:pic>
      <p:sp>
        <p:nvSpPr>
          <p:cNvPr id="8" name="Текст 10"/>
          <p:cNvSpPr txBox="1">
            <a:spLocks/>
          </p:cNvSpPr>
          <p:nvPr/>
        </p:nvSpPr>
        <p:spPr>
          <a:xfrm>
            <a:off x="1881685" y="1682007"/>
            <a:ext cx="2485488" cy="418522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ru-RU" sz="1600" b="1" dirty="0">
                <a:latin typeface="Raleway" panose="020B0503030101060003" pitchFamily="34" charset="0"/>
                <a:cs typeface="Arial" panose="020B0604020202020204" pitchFamily="34" charset="0"/>
              </a:rPr>
              <a:t>Роман Жеребцов</a:t>
            </a:r>
          </a:p>
        </p:txBody>
      </p:sp>
      <p:sp>
        <p:nvSpPr>
          <p:cNvPr id="9" name="Текст 9"/>
          <p:cNvSpPr txBox="1">
            <a:spLocks/>
          </p:cNvSpPr>
          <p:nvPr/>
        </p:nvSpPr>
        <p:spPr>
          <a:xfrm>
            <a:off x="1951534" y="2126671"/>
            <a:ext cx="2485488" cy="816278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dirty="0">
                <a:latin typeface="Raleway" panose="020B0503030101060003"/>
              </a:rPr>
              <a:t>Ведущий юрист</a:t>
            </a:r>
            <a:endParaRPr lang="en-US" sz="1200" dirty="0">
              <a:latin typeface="Raleway" panose="020B0503030101060003"/>
            </a:endParaRPr>
          </a:p>
          <a:p>
            <a:pPr marL="0" indent="0">
              <a:buNone/>
            </a:pPr>
            <a:r>
              <a:rPr lang="en-US" sz="1200" dirty="0" smtClean="0">
                <a:latin typeface="Raleway" panose="020B0503030101060003"/>
              </a:rPr>
              <a:t>r.gerebtsov@pgplaw.ru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147735" y="3288105"/>
            <a:ext cx="5920552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dirty="0">
                <a:latin typeface="Raleway" panose="020B0503030101060003"/>
              </a:rPr>
              <a:t>Подписывайтесь на наш </a:t>
            </a:r>
            <a:r>
              <a:rPr lang="ru-RU" dirty="0" err="1">
                <a:latin typeface="Raleway" panose="020B0503030101060003"/>
              </a:rPr>
              <a:t>Телеграм</a:t>
            </a:r>
            <a:r>
              <a:rPr lang="ru-RU" dirty="0">
                <a:latin typeface="Raleway" panose="020B0503030101060003"/>
              </a:rPr>
              <a:t>-канал: </a:t>
            </a:r>
            <a:r>
              <a:rPr lang="en-US" b="1" dirty="0">
                <a:solidFill>
                  <a:schemeClr val="accent1"/>
                </a:solidFill>
                <a:latin typeface="Raleway" panose="020B0503030101060003"/>
                <a:ea typeface="+mj-ea"/>
                <a:cs typeface="+mj-cs"/>
              </a:rPr>
              <a:t>PG Employment </a:t>
            </a:r>
            <a:endParaRPr lang="ru-RU" b="1" dirty="0" err="1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BF1BC7F-DB9F-3349-8083-2ABFD6B3F8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707109" y="3327094"/>
            <a:ext cx="291353" cy="29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8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4F5EF666-424C-1947-8760-5D112D5B1C42}"/>
              </a:ext>
            </a:extLst>
          </p:cNvPr>
          <p:cNvSpPr txBox="1"/>
          <p:nvPr/>
        </p:nvSpPr>
        <p:spPr>
          <a:xfrm>
            <a:off x="7340601" y="3289300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350" dirty="0"/>
          </a:p>
        </p:txBody>
      </p:sp>
      <p:sp>
        <p:nvSpPr>
          <p:cNvPr id="10" name="Прямоугольник 3">
            <a:extLst>
              <a:ext uri="{FF2B5EF4-FFF2-40B4-BE49-F238E27FC236}">
                <a16:creationId xmlns:a16="http://schemas.microsoft.com/office/drawing/2014/main" id="{57BB4E62-F9B4-7741-BD46-36F5AE661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126" y="770930"/>
            <a:ext cx="6332039" cy="200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2400" b="1" dirty="0" smtClean="0">
                <a:latin typeface="Raleway" panose="020B0503030101060003" pitchFamily="34" charset="0"/>
              </a:rPr>
              <a:t>О чем пойдет речь:</a:t>
            </a:r>
            <a:endParaRPr lang="ru-RU" sz="2400" b="1" dirty="0">
              <a:latin typeface="Raleway" panose="020B0503030101060003" pitchFamily="34" charset="0"/>
            </a:endParaRPr>
          </a:p>
          <a:p>
            <a:endParaRPr lang="ru-RU" sz="1050" dirty="0">
              <a:latin typeface="Raleway" panose="020B05030301010600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500" dirty="0" smtClean="0">
                <a:latin typeface="Raleway" panose="020B0503030101060003" pitchFamily="34" charset="0"/>
              </a:rPr>
              <a:t>Изменения в работе с иностранными гражданами</a:t>
            </a:r>
            <a:endParaRPr lang="ru-RU" sz="1500" dirty="0">
              <a:latin typeface="Raleway" panose="020B05030301010600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1500" dirty="0" smtClean="0">
              <a:latin typeface="Raleway" panose="020B05030301010600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500" dirty="0" smtClean="0">
                <a:latin typeface="Raleway" panose="020B0503030101060003" pitchFamily="34" charset="0"/>
              </a:rPr>
              <a:t>Дистанционная </a:t>
            </a:r>
            <a:r>
              <a:rPr lang="ru-RU" sz="1500" dirty="0">
                <a:latin typeface="Raleway" panose="020B0503030101060003" pitchFamily="34" charset="0"/>
              </a:rPr>
              <a:t>работа иностранных граждан за пределами РФ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1500" dirty="0">
              <a:latin typeface="Raleway" panose="020B05030301010600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500" dirty="0" smtClean="0">
                <a:latin typeface="Raleway" panose="020B0503030101060003" pitchFamily="34" charset="0"/>
              </a:rPr>
              <a:t>Сложности у компаний при переезде работников в другие страны</a:t>
            </a:r>
          </a:p>
          <a:p>
            <a:endParaRPr lang="ru-RU" sz="1500" dirty="0">
              <a:latin typeface="Raleway" panose="020B0503030101060003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ABE4B97-E6DE-EE47-B980-668BB7A261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0271" y="842647"/>
            <a:ext cx="354105" cy="35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65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D12AE-D955-CD48-955F-87BDFCEB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7" name="Прямоугольник 3">
            <a:extLst>
              <a:ext uri="{FF2B5EF4-FFF2-40B4-BE49-F238E27FC236}">
                <a16:creationId xmlns:a16="http://schemas.microsoft.com/office/drawing/2014/main" id="{2DD6E5F3-E1CE-084C-893B-C718F10EE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269" y="1891752"/>
            <a:ext cx="4945432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750"/>
              </a:spcAft>
              <a:buClr>
                <a:srgbClr val="5720AC"/>
              </a:buClr>
              <a:buSzPct val="70000"/>
            </a:pPr>
            <a:r>
              <a:rPr lang="ru-RU" sz="1500" dirty="0" smtClean="0">
                <a:latin typeface="Raleway" panose="020B0503030101060003" pitchFamily="34" charset="0"/>
              </a:rPr>
              <a:t>Уехали </a:t>
            </a:r>
            <a:r>
              <a:rPr lang="ru-RU" sz="1500" dirty="0">
                <a:latin typeface="Raleway" panose="020B0503030101060003" pitchFamily="34" charset="0"/>
              </a:rPr>
              <a:t>из </a:t>
            </a:r>
            <a:r>
              <a:rPr lang="ru-RU" sz="1500" dirty="0" smtClean="0">
                <a:latin typeface="Raleway" panose="020B0503030101060003" pitchFamily="34" charset="0"/>
              </a:rPr>
              <a:t>РФ, но продолжают </a:t>
            </a:r>
            <a:r>
              <a:rPr lang="ru-RU" sz="1500" dirty="0">
                <a:latin typeface="Raleway" panose="020B0503030101060003" pitchFamily="34" charset="0"/>
              </a:rPr>
              <a:t>работать на российскую </a:t>
            </a:r>
            <a:r>
              <a:rPr lang="ru-RU" sz="1500" dirty="0" smtClean="0">
                <a:latin typeface="Raleway" panose="020B0503030101060003" pitchFamily="34" charset="0"/>
              </a:rPr>
              <a:t>компанию:</a:t>
            </a:r>
          </a:p>
          <a:p>
            <a:pPr marL="358775" lvl="1" indent="0">
              <a:spcAft>
                <a:spcPts val="750"/>
              </a:spcAft>
              <a:buClr>
                <a:srgbClr val="5720AC"/>
              </a:buClr>
              <a:buSzPct val="70000"/>
            </a:pPr>
            <a:r>
              <a:rPr lang="ru-RU" sz="1500" dirty="0" smtClean="0">
                <a:latin typeface="Raleway" panose="020B0503030101060003" pitchFamily="34" charset="0"/>
              </a:rPr>
              <a:t>1) </a:t>
            </a:r>
            <a:r>
              <a:rPr lang="ru-RU" sz="1500" b="1" dirty="0" smtClean="0">
                <a:latin typeface="Raleway" panose="020B0503030101060003" pitchFamily="34" charset="0"/>
              </a:rPr>
              <a:t>Временно</a:t>
            </a:r>
            <a:r>
              <a:rPr lang="ru-RU" sz="1500" dirty="0" smtClean="0">
                <a:latin typeface="Raleway" panose="020B0503030101060003" pitchFamily="34" charset="0"/>
              </a:rPr>
              <a:t> (планируют вернуться)</a:t>
            </a:r>
          </a:p>
          <a:p>
            <a:pPr marL="358775" lvl="1" indent="0">
              <a:spcAft>
                <a:spcPts val="750"/>
              </a:spcAft>
              <a:buClr>
                <a:srgbClr val="5720AC"/>
              </a:buClr>
              <a:buSzPct val="70000"/>
            </a:pPr>
            <a:r>
              <a:rPr lang="ru-RU" sz="1500" dirty="0" smtClean="0">
                <a:latin typeface="Raleway" panose="020B0503030101060003" pitchFamily="34" charset="0"/>
              </a:rPr>
              <a:t>2) </a:t>
            </a:r>
            <a:r>
              <a:rPr lang="ru-RU" sz="1500" b="1" dirty="0" smtClean="0">
                <a:latin typeface="Raleway" panose="020B0503030101060003" pitchFamily="34" charset="0"/>
              </a:rPr>
              <a:t>Постоянно</a:t>
            </a:r>
            <a:r>
              <a:rPr lang="ru-RU" sz="1500" dirty="0" smtClean="0">
                <a:latin typeface="Raleway" panose="020B0503030101060003" pitchFamily="34" charset="0"/>
              </a:rPr>
              <a:t> (не планируют возвращаться)</a:t>
            </a:r>
            <a:endParaRPr lang="ru-RU" sz="1500" dirty="0">
              <a:latin typeface="Raleway" panose="020B0503030101060003" pitchFamily="34" charset="0"/>
            </a:endParaRPr>
          </a:p>
          <a:p>
            <a:pPr marL="214313" indent="-214313">
              <a:spcAft>
                <a:spcPts val="750"/>
              </a:spcAft>
              <a:buClr>
                <a:srgbClr val="5720AC"/>
              </a:buClr>
              <a:buSzPct val="70000"/>
              <a:buFont typeface="Wingdings" pitchFamily="2" charset="2"/>
              <a:buChar char="ü"/>
            </a:pPr>
            <a:endParaRPr lang="ru-RU" sz="1500" dirty="0">
              <a:latin typeface="Raleway" panose="020B0503030101060003" pitchFamily="34" charset="0"/>
            </a:endParaRPr>
          </a:p>
        </p:txBody>
      </p:sp>
      <p:sp>
        <p:nvSpPr>
          <p:cNvPr id="6" name="Прямоугольник 3">
            <a:extLst>
              <a:ext uri="{FF2B5EF4-FFF2-40B4-BE49-F238E27FC236}">
                <a16:creationId xmlns:a16="http://schemas.microsoft.com/office/drawing/2014/main" id="{B9134782-D00C-B14D-85F6-D75FA6DF0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49" y="770932"/>
            <a:ext cx="60226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2400" b="1" dirty="0" smtClean="0">
                <a:latin typeface="Raleway" panose="020B0503030101060003" pitchFamily="34" charset="0"/>
              </a:rPr>
              <a:t>Изменения в работе с иностранными гражданами</a:t>
            </a:r>
            <a:endParaRPr lang="ru-RU" sz="1050" dirty="0">
              <a:latin typeface="Raleway" panose="020B05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25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D12AE-D955-CD48-955F-87BDFCEB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7" name="Прямоугольник 3">
            <a:extLst>
              <a:ext uri="{FF2B5EF4-FFF2-40B4-BE49-F238E27FC236}">
                <a16:creationId xmlns:a16="http://schemas.microsoft.com/office/drawing/2014/main" id="{2DD6E5F3-E1CE-084C-893B-C718F10EE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269" y="2038056"/>
            <a:ext cx="494543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750"/>
              </a:spcAft>
              <a:buClr>
                <a:srgbClr val="5720AC"/>
              </a:buClr>
              <a:buSzPct val="70000"/>
            </a:pPr>
            <a:r>
              <a:rPr lang="ru-RU" sz="1500" b="1" dirty="0" smtClean="0">
                <a:latin typeface="Raleway" panose="020B0503030101060003" pitchFamily="34" charset="0"/>
              </a:rPr>
              <a:t>Риски:</a:t>
            </a:r>
          </a:p>
          <a:p>
            <a:pPr marL="358775" lvl="1" indent="-358775">
              <a:spcAft>
                <a:spcPts val="750"/>
              </a:spcAft>
              <a:buClr>
                <a:srgbClr val="5720AC"/>
              </a:buClr>
              <a:buSzPct val="70000"/>
              <a:tabLst>
                <a:tab pos="358775" algn="l"/>
              </a:tabLst>
            </a:pPr>
            <a:r>
              <a:rPr lang="ru-RU" sz="1500" dirty="0" smtClean="0">
                <a:latin typeface="Raleway" panose="020B0503030101060003" pitchFamily="34" charset="0"/>
              </a:rPr>
              <a:t>1)    </a:t>
            </a:r>
            <a:r>
              <a:rPr lang="ru-RU" sz="1500" b="1" dirty="0" smtClean="0">
                <a:latin typeface="Raleway" panose="020B0503030101060003" pitchFamily="34" charset="0"/>
              </a:rPr>
              <a:t>Временный отъезд </a:t>
            </a:r>
            <a:r>
              <a:rPr lang="ru-RU" sz="1500" dirty="0" smtClean="0">
                <a:latin typeface="Raleway" panose="020B0503030101060003" pitchFamily="34" charset="0"/>
              </a:rPr>
              <a:t>– риск аннулирования разрешения на работу при отсутствии более 6 месяцев</a:t>
            </a:r>
          </a:p>
          <a:p>
            <a:pPr marL="358775" lvl="1" indent="-358775">
              <a:spcAft>
                <a:spcPts val="750"/>
              </a:spcAft>
              <a:buClr>
                <a:srgbClr val="5720AC"/>
              </a:buClr>
              <a:buSzPct val="70000"/>
              <a:tabLst>
                <a:tab pos="358775" algn="l"/>
              </a:tabLst>
            </a:pPr>
            <a:r>
              <a:rPr lang="ru-RU" sz="1500" dirty="0" smtClean="0">
                <a:latin typeface="Raleway" panose="020B0503030101060003" pitchFamily="34" charset="0"/>
              </a:rPr>
              <a:t>2)    </a:t>
            </a:r>
            <a:r>
              <a:rPr lang="ru-RU" sz="1500" b="1" dirty="0" smtClean="0">
                <a:latin typeface="Raleway" panose="020B0503030101060003" pitchFamily="34" charset="0"/>
              </a:rPr>
              <a:t>Постоянный отъезд </a:t>
            </a:r>
            <a:r>
              <a:rPr lang="ru-RU" sz="1500" dirty="0" smtClean="0">
                <a:latin typeface="Raleway" panose="020B0503030101060003" pitchFamily="34" charset="0"/>
              </a:rPr>
              <a:t>– необходимость структурирования отношений для работы за пределами РФ, сопутствующие риски</a:t>
            </a:r>
          </a:p>
          <a:p>
            <a:pPr marL="214313" indent="-214313">
              <a:spcAft>
                <a:spcPts val="750"/>
              </a:spcAft>
              <a:buClr>
                <a:srgbClr val="5720AC"/>
              </a:buClr>
              <a:buSzPct val="70000"/>
              <a:buFont typeface="Wingdings" pitchFamily="2" charset="2"/>
              <a:buChar char="ü"/>
            </a:pPr>
            <a:endParaRPr lang="ru-RU" sz="1500" dirty="0">
              <a:latin typeface="Raleway" panose="020B0503030101060003" pitchFamily="34" charset="0"/>
            </a:endParaRPr>
          </a:p>
        </p:txBody>
      </p:sp>
      <p:sp>
        <p:nvSpPr>
          <p:cNvPr id="6" name="Прямоугольник 3">
            <a:extLst>
              <a:ext uri="{FF2B5EF4-FFF2-40B4-BE49-F238E27FC236}">
                <a16:creationId xmlns:a16="http://schemas.microsoft.com/office/drawing/2014/main" id="{B9134782-D00C-B14D-85F6-D75FA6DF0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49" y="770932"/>
            <a:ext cx="6022672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2400" b="1" dirty="0" smtClean="0">
                <a:latin typeface="Raleway" panose="020B0503030101060003" pitchFamily="34" charset="0"/>
              </a:rPr>
              <a:t>Изменения в работе с иностранными гражданами</a:t>
            </a:r>
            <a:endParaRPr lang="ru-RU" sz="2400" b="1" dirty="0">
              <a:latin typeface="Raleway" panose="020B0503030101060003" pitchFamily="34" charset="0"/>
            </a:endParaRPr>
          </a:p>
          <a:p>
            <a:endParaRPr lang="ru-RU" sz="1050" dirty="0">
              <a:latin typeface="Raleway" panose="020B05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58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3">
            <a:extLst>
              <a:ext uri="{FF2B5EF4-FFF2-40B4-BE49-F238E27FC236}">
                <a16:creationId xmlns:a16="http://schemas.microsoft.com/office/drawing/2014/main" id="{F46298BE-91BF-7445-8C5C-43385A45D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959" y="770930"/>
            <a:ext cx="4440488" cy="367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b="1" dirty="0" smtClean="0">
                <a:latin typeface="Raleway" panose="020B0503030101060003" pitchFamily="34" charset="0"/>
              </a:rPr>
              <a:t>Временный отъезд. Риск аннулирования разрешения на работу</a:t>
            </a:r>
            <a:endParaRPr lang="ru-RU" b="1" dirty="0">
              <a:latin typeface="Raleway" panose="020B0503030101060003" pitchFamily="34" charset="0"/>
            </a:endParaRPr>
          </a:p>
          <a:p>
            <a:endParaRPr lang="ru-RU" sz="1400" dirty="0" smtClean="0">
              <a:latin typeface="Raleway" panose="020B0503030101060003" pitchFamily="34" charset="0"/>
            </a:endParaRPr>
          </a:p>
          <a:p>
            <a:r>
              <a:rPr lang="ru-RU" sz="1400" dirty="0" smtClean="0">
                <a:latin typeface="Raleway" panose="020B0503030101060003" pitchFamily="34" charset="0"/>
              </a:rPr>
              <a:t>Течение 6-ти месячного срока нахождения за пределами РФ ранее приостанавливалось из-за транспортных ограничений в связи с </a:t>
            </a:r>
            <a:r>
              <a:rPr lang="ru-RU" sz="1400" dirty="0" err="1" smtClean="0">
                <a:latin typeface="Raleway" panose="020B0503030101060003" pitchFamily="34" charset="0"/>
              </a:rPr>
              <a:t>коронавирусом</a:t>
            </a:r>
            <a:r>
              <a:rPr lang="ru-RU" sz="1400" dirty="0" smtClean="0">
                <a:latin typeface="Raleway" panose="020B0503030101060003" pitchFamily="34" charset="0"/>
              </a:rPr>
              <a:t> (Указ Президента от 15.06.2021 № 364)</a:t>
            </a:r>
          </a:p>
          <a:p>
            <a:endParaRPr lang="ru-RU" sz="1400" dirty="0">
              <a:latin typeface="Raleway" panose="020B0503030101060003" pitchFamily="34" charset="0"/>
            </a:endParaRPr>
          </a:p>
          <a:p>
            <a:r>
              <a:rPr lang="ru-RU" sz="1400" dirty="0">
                <a:latin typeface="Raleway" panose="020B0503030101060003" pitchFamily="34" charset="0"/>
              </a:rPr>
              <a:t>Распоряжение Правительства РФ от 05.09.2022 </a:t>
            </a:r>
            <a:r>
              <a:rPr lang="ru-RU" sz="1400" dirty="0" smtClean="0">
                <a:latin typeface="Raleway" panose="020B0503030101060003" pitchFamily="34" charset="0"/>
              </a:rPr>
              <a:t>№ 2537-р – транспортные </a:t>
            </a:r>
            <a:r>
              <a:rPr lang="ru-RU" sz="1400" dirty="0">
                <a:latin typeface="Raleway" panose="020B0503030101060003" pitchFamily="34" charset="0"/>
              </a:rPr>
              <a:t>ограничения </a:t>
            </a:r>
            <a:r>
              <a:rPr lang="ru-RU" sz="1400" dirty="0" smtClean="0">
                <a:latin typeface="Raleway" panose="020B0503030101060003" pitchFamily="34" charset="0"/>
              </a:rPr>
              <a:t>сняты</a:t>
            </a:r>
          </a:p>
          <a:p>
            <a:endParaRPr lang="ru-RU" sz="1400" dirty="0">
              <a:latin typeface="Raleway" panose="020B0503030101060003" pitchFamily="34" charset="0"/>
            </a:endParaRPr>
          </a:p>
          <a:p>
            <a:r>
              <a:rPr lang="ru-RU" sz="1400" dirty="0" smtClean="0">
                <a:latin typeface="Raleway" panose="020B0503030101060003" pitchFamily="34" charset="0"/>
              </a:rPr>
              <a:t>По словам представителей МВД, </a:t>
            </a:r>
            <a:r>
              <a:rPr lang="ru-RU" sz="1400" b="1" dirty="0" smtClean="0">
                <a:latin typeface="Raleway" panose="020B0503030101060003" pitchFamily="34" charset="0"/>
              </a:rPr>
              <a:t>после 13.10.2022 </a:t>
            </a:r>
            <a:r>
              <a:rPr lang="ru-RU" sz="1400" dirty="0" smtClean="0">
                <a:latin typeface="Raleway" panose="020B0503030101060003" pitchFamily="34" charset="0"/>
              </a:rPr>
              <a:t>возобновится практика аннулирования разрешений на работу у иностранцев, отсутствующих в РФ больше 6 месяцев</a:t>
            </a:r>
            <a:endParaRPr lang="ru-RU" sz="1500" dirty="0">
              <a:latin typeface="Raleway" panose="020B0503030101060003" pitchFamily="34" charset="0"/>
            </a:endParaRPr>
          </a:p>
          <a:p>
            <a:endParaRPr lang="ru-RU" sz="1500" dirty="0">
              <a:latin typeface="Raleway" panose="020B0503030101060003" pitchFamily="34" charset="0"/>
            </a:endParaRPr>
          </a:p>
        </p:txBody>
      </p:sp>
      <p:sp>
        <p:nvSpPr>
          <p:cNvPr id="8" name="Прямоугольник 3">
            <a:extLst>
              <a:ext uri="{FF2B5EF4-FFF2-40B4-BE49-F238E27FC236}">
                <a16:creationId xmlns:a16="http://schemas.microsoft.com/office/drawing/2014/main" id="{D24461B8-BC7E-C842-AD20-37F9A2B73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577" y="1246060"/>
            <a:ext cx="2581835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Raleway" panose="020B0503030101060003" pitchFamily="34" charset="0"/>
              </a:rPr>
              <a:t>Федеральный закон от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Raleway" panose="020B0503030101060003" pitchFamily="34" charset="0"/>
              </a:rPr>
              <a:t>25.07.2002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Raleway" panose="020B0503030101060003" pitchFamily="34" charset="0"/>
              </a:rPr>
              <a:t>№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  <a:latin typeface="Raleway" panose="020B0503030101060003" pitchFamily="34" charset="0"/>
              </a:rPr>
              <a:t> 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Raleway" panose="020B0503030101060003" pitchFamily="34" charset="0"/>
              </a:rPr>
              <a:t>115-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Raleway" panose="020B0503030101060003" pitchFamily="34" charset="0"/>
              </a:rPr>
              <a:t>ФЗ</a:t>
            </a:r>
          </a:p>
          <a:p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Raleway" panose="020B0503030101060003" pitchFamily="34" charset="0"/>
              </a:rPr>
              <a:t>"О правовом положении иностранных граждан в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Raleway" panose="020B0503030101060003" pitchFamily="34" charset="0"/>
              </a:rPr>
              <a:t>РФ"</a:t>
            </a:r>
            <a:endParaRPr lang="ru-RU" sz="1500" b="1" dirty="0">
              <a:solidFill>
                <a:schemeClr val="accent1">
                  <a:lumMod val="75000"/>
                </a:schemeClr>
              </a:solidFill>
              <a:latin typeface="Raleway" panose="020B0503030101060003" pitchFamily="34" charset="0"/>
            </a:endParaRPr>
          </a:p>
          <a:p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Raleway" panose="020B0503030101060003" pitchFamily="34" charset="0"/>
              </a:rPr>
              <a:t>Подп.9 п. 9 ст. 18: </a:t>
            </a:r>
            <a:endParaRPr lang="ru-RU" sz="1500" b="1" dirty="0">
              <a:solidFill>
                <a:schemeClr val="accent1">
                  <a:lumMod val="75000"/>
                </a:schemeClr>
              </a:solidFill>
              <a:latin typeface="Raleway" panose="020B0503030101060003" pitchFamily="34" charset="0"/>
            </a:endParaRPr>
          </a:p>
          <a:p>
            <a:endParaRPr lang="ru-RU" sz="1200" dirty="0">
              <a:latin typeface="Raleway" panose="020B0503030101060003" pitchFamily="34" charset="0"/>
            </a:endParaRPr>
          </a:p>
          <a:p>
            <a:r>
              <a:rPr lang="ru-RU" sz="1200" i="1" dirty="0" smtClean="0">
                <a:latin typeface="Raleway" panose="020B0503030101060003" pitchFamily="34" charset="0"/>
              </a:rPr>
              <a:t>«Разрешение </a:t>
            </a:r>
            <a:r>
              <a:rPr lang="ru-RU" sz="1200" i="1" dirty="0">
                <a:latin typeface="Raleway" panose="020B0503030101060003" pitchFamily="34" charset="0"/>
              </a:rPr>
              <a:t>на работу иностранному гражданину не выдается, а выданное разрешение на работу </a:t>
            </a:r>
            <a:r>
              <a:rPr lang="ru-RU" sz="1200" i="1" dirty="0" smtClean="0">
                <a:latin typeface="Raleway" panose="020B0503030101060003" pitchFamily="34" charset="0"/>
              </a:rPr>
              <a:t>аннулируется .., </a:t>
            </a:r>
            <a:r>
              <a:rPr lang="ru-RU" sz="1200" i="1" dirty="0">
                <a:latin typeface="Raleway" panose="020B0503030101060003" pitchFamily="34" charset="0"/>
              </a:rPr>
              <a:t>если данный иностранный гражданин</a:t>
            </a:r>
          </a:p>
          <a:p>
            <a:r>
              <a:rPr lang="ru-RU" sz="1200" i="1" dirty="0" smtClean="0">
                <a:latin typeface="Raleway" panose="020B0503030101060003" pitchFamily="34" charset="0"/>
              </a:rPr>
              <a:t>находится </a:t>
            </a:r>
            <a:r>
              <a:rPr lang="ru-RU" sz="1200" i="1" dirty="0">
                <a:latin typeface="Raleway" panose="020B0503030101060003" pitchFamily="34" charset="0"/>
              </a:rPr>
              <a:t>за пределами </a:t>
            </a:r>
            <a:r>
              <a:rPr lang="ru-RU" sz="1200" i="1" dirty="0" smtClean="0">
                <a:latin typeface="Raleway" panose="020B0503030101060003" pitchFamily="34" charset="0"/>
              </a:rPr>
              <a:t>РФ </a:t>
            </a:r>
            <a:r>
              <a:rPr lang="ru-RU" sz="1200" i="1" dirty="0">
                <a:latin typeface="Raleway" panose="020B0503030101060003" pitchFamily="34" charset="0"/>
              </a:rPr>
              <a:t>Федерации </a:t>
            </a:r>
            <a:r>
              <a:rPr lang="ru-RU" sz="1200" i="1" u="sng" dirty="0">
                <a:latin typeface="Raleway" panose="020B0503030101060003" pitchFamily="34" charset="0"/>
              </a:rPr>
              <a:t>более </a:t>
            </a:r>
            <a:r>
              <a:rPr lang="ru-RU" sz="1200" i="1" u="sng" dirty="0" smtClean="0">
                <a:latin typeface="Raleway" panose="020B0503030101060003" pitchFamily="34" charset="0"/>
              </a:rPr>
              <a:t>6 месяцев</a:t>
            </a:r>
            <a:r>
              <a:rPr lang="ru-RU" sz="1200" i="1" dirty="0" smtClean="0">
                <a:latin typeface="Raleway" panose="020B0503030101060003" pitchFamily="34" charset="0"/>
              </a:rPr>
              <a:t>»</a:t>
            </a:r>
            <a:endParaRPr lang="ru-RU" sz="1200" i="1" dirty="0">
              <a:latin typeface="Raleway" panose="020B0503030101060003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F937452E-775D-534F-B915-6EF52D53A37F}"/>
              </a:ext>
            </a:extLst>
          </p:cNvPr>
          <p:cNvCxnSpPr/>
          <p:nvPr/>
        </p:nvCxnSpPr>
        <p:spPr>
          <a:xfrm>
            <a:off x="6104965" y="1326776"/>
            <a:ext cx="0" cy="2644589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1E22521-A578-C54F-8C0B-1059AD3D75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1976" y="770930"/>
            <a:ext cx="318247" cy="31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8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3">
            <a:extLst>
              <a:ext uri="{FF2B5EF4-FFF2-40B4-BE49-F238E27FC236}">
                <a16:creationId xmlns:a16="http://schemas.microsoft.com/office/drawing/2014/main" id="{F46298BE-91BF-7445-8C5C-43385A45D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959" y="1499616"/>
            <a:ext cx="4776342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900113" indent="-271463"/>
            <a:endParaRPr lang="ru-RU" sz="1400" dirty="0" smtClean="0">
              <a:latin typeface="Raleway" panose="020B0503030101060003" pitchFamily="34" charset="0"/>
            </a:endParaRPr>
          </a:p>
          <a:p>
            <a:pPr marL="900113" indent="-271463">
              <a:buFont typeface="+mj-lt"/>
              <a:buAutoNum type="arabicPeriod"/>
            </a:pPr>
            <a:r>
              <a:rPr lang="ru-RU" sz="1400" dirty="0" smtClean="0">
                <a:latin typeface="Raleway" panose="020B0503030101060003" pitchFamily="34" charset="0"/>
              </a:rPr>
              <a:t>Выявление факта непрерывного отсутствия в РФ больше 6 месяцев</a:t>
            </a:r>
          </a:p>
          <a:p>
            <a:pPr marL="900113" indent="-271463">
              <a:buFont typeface="+mj-lt"/>
              <a:buAutoNum type="arabicPeriod"/>
            </a:pPr>
            <a:endParaRPr lang="ru-RU" sz="1400" dirty="0" smtClean="0">
              <a:latin typeface="Raleway" panose="020B0503030101060003" pitchFamily="34" charset="0"/>
            </a:endParaRPr>
          </a:p>
          <a:p>
            <a:pPr marL="900113" indent="-271463">
              <a:buFont typeface="+mj-lt"/>
              <a:buAutoNum type="arabicPeriod"/>
            </a:pPr>
            <a:r>
              <a:rPr lang="ru-RU" sz="1400" dirty="0" smtClean="0">
                <a:latin typeface="Raleway" panose="020B0503030101060003" pitchFamily="34" charset="0"/>
              </a:rPr>
              <a:t>Принятие решения об аннулировании РНР</a:t>
            </a:r>
          </a:p>
          <a:p>
            <a:pPr marL="900113" indent="-271463">
              <a:buFont typeface="+mj-lt"/>
              <a:buAutoNum type="arabicPeriod"/>
            </a:pPr>
            <a:endParaRPr lang="ru-RU" sz="1400" dirty="0" smtClean="0">
              <a:latin typeface="Raleway" panose="020B0503030101060003" pitchFamily="34" charset="0"/>
            </a:endParaRPr>
          </a:p>
          <a:p>
            <a:pPr marL="900113" indent="-271463">
              <a:buFont typeface="+mj-lt"/>
              <a:buAutoNum type="arabicPeriod"/>
            </a:pPr>
            <a:r>
              <a:rPr lang="ru-RU" sz="1400" dirty="0" smtClean="0">
                <a:latin typeface="Raleway" panose="020B0503030101060003" pitchFamily="34" charset="0"/>
              </a:rPr>
              <a:t>Отметка в государственной информационной системе миграционного учета (ГИСМУ) </a:t>
            </a:r>
            <a:endParaRPr lang="ru-RU" sz="1400" dirty="0">
              <a:latin typeface="Raleway" panose="020B0503030101060003" pitchFamily="34" charset="0"/>
            </a:endParaRPr>
          </a:p>
          <a:p>
            <a:endParaRPr lang="ru-RU" sz="1500" dirty="0" smtClean="0">
              <a:latin typeface="Raleway" panose="020B05030301010600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u="sng" dirty="0" smtClean="0">
                <a:latin typeface="Raleway" panose="020B0503030101060003" pitchFamily="34" charset="0"/>
              </a:rPr>
              <a:t>Аннулирование не автоматическое</a:t>
            </a:r>
            <a:r>
              <a:rPr lang="ru-RU" sz="1500" dirty="0" smtClean="0">
                <a:latin typeface="Raleway" panose="020B0503030101060003" pitchFamily="34" charset="0"/>
              </a:rPr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 smtClean="0">
                <a:latin typeface="Raleway" panose="020B0503030101060003" pitchFamily="34" charset="0"/>
              </a:rPr>
              <a:t>Не предусмотрено обязанности МВД уведомлять об аннулировании РНР</a:t>
            </a:r>
            <a:endParaRPr lang="ru-RU" sz="1500" dirty="0">
              <a:latin typeface="Raleway" panose="020B0503030101060003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15AB099-864F-D848-BCFE-6D9939C4F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108246" y="1827740"/>
            <a:ext cx="291353" cy="29135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85CE93C-F29B-1540-93CB-34899C1C0E4E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=""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075745" y="2392966"/>
            <a:ext cx="244715" cy="24471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85CE93C-F29B-1540-93CB-34899C1C0E4E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=""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221422" y="2270608"/>
            <a:ext cx="244715" cy="24471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1FD811B-1605-5C46-B05C-4506EB1D880B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96DAC541-7B7A-43D3-8B79-37D633B846F1}">
                <asvg:svgBlip xmlns="" xmlns:asvg="http://schemas.microsoft.com/office/drawing/2016/SVG/main" r:embed="rId69"/>
              </a:ext>
            </a:extLst>
          </a:blip>
          <a:stretch>
            <a:fillRect/>
          </a:stretch>
        </p:blipFill>
        <p:spPr>
          <a:xfrm>
            <a:off x="1142282" y="2869221"/>
            <a:ext cx="291353" cy="291353"/>
          </a:xfrm>
          <a:prstGeom prst="rect">
            <a:avLst/>
          </a:prstGeom>
        </p:spPr>
      </p:pic>
      <p:sp>
        <p:nvSpPr>
          <p:cNvPr id="11" name="Прямоугольник 3">
            <a:extLst>
              <a:ext uri="{FF2B5EF4-FFF2-40B4-BE49-F238E27FC236}">
                <a16:creationId xmlns:a16="http://schemas.microsoft.com/office/drawing/2014/main" id="{B9134782-D00C-B14D-85F6-D75FA6DF0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91" y="808231"/>
            <a:ext cx="65885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2400" b="1" dirty="0" smtClean="0">
                <a:latin typeface="Raleway" panose="020B0503030101060003" pitchFamily="34" charset="0"/>
              </a:rPr>
              <a:t>Процедура аннулирования разрешения на работу</a:t>
            </a:r>
            <a:endParaRPr lang="ru-RU" sz="2400" b="1" dirty="0">
              <a:latin typeface="Raleway" panose="020B05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29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3">
            <a:extLst>
              <a:ext uri="{FF2B5EF4-FFF2-40B4-BE49-F238E27FC236}">
                <a16:creationId xmlns:a16="http://schemas.microsoft.com/office/drawing/2014/main" id="{F8E78270-A4E1-2740-B586-695C9D3CB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624" y="779457"/>
            <a:ext cx="76411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2000" b="1" dirty="0" smtClean="0">
                <a:latin typeface="Raleway" panose="020B0503030101060003" pitchFamily="34" charset="0"/>
              </a:rPr>
              <a:t>Постоянный отъезд и работа за пределами РФ</a:t>
            </a:r>
          </a:p>
          <a:p>
            <a:r>
              <a:rPr lang="ru-RU" sz="2000" b="1" dirty="0" smtClean="0">
                <a:latin typeface="Raleway" panose="020B0503030101060003" pitchFamily="34" charset="0"/>
              </a:rPr>
              <a:t>Варианты оформления отношений </a:t>
            </a:r>
            <a:endParaRPr lang="ru-RU" sz="2000" b="1" dirty="0">
              <a:latin typeface="Raleway" panose="020B0503030101060003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0586" y="1866533"/>
            <a:ext cx="3813486" cy="372243"/>
          </a:xfrm>
        </p:spPr>
        <p:txBody>
          <a:bodyPr/>
          <a:lstStyle/>
          <a:p>
            <a:pPr algn="ctr"/>
            <a:r>
              <a:rPr kumimoji="1" lang="ru-RU" sz="2000" dirty="0">
                <a:latin typeface="Raleway" panose="020B0503030101060003" pitchFamily="34" charset="0"/>
                <a:cs typeface="Arial" panose="020B0604020202020204" pitchFamily="34" charset="0"/>
              </a:rPr>
              <a:t>Трудовой договор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3624" y="2300798"/>
            <a:ext cx="3868340" cy="1817660"/>
          </a:xfrm>
        </p:spPr>
        <p:txBody>
          <a:bodyPr/>
          <a:lstStyle/>
          <a:p>
            <a:r>
              <a:rPr kumimoji="1" lang="ru-RU" sz="1400" dirty="0">
                <a:latin typeface="Raleway" panose="020B0503030101060003" pitchFamily="34" charset="0"/>
                <a:cs typeface="Arial" panose="020B0604020202020204" pitchFamily="34" charset="0"/>
              </a:rPr>
              <a:t>Минтруд – нельзя заключить трудовой договор для дистанционной работы за пределами РФ</a:t>
            </a:r>
          </a:p>
          <a:p>
            <a:r>
              <a:rPr kumimoji="1" lang="ru-RU" sz="1400" dirty="0">
                <a:latin typeface="Raleway" panose="020B0503030101060003" pitchFamily="34" charset="0"/>
                <a:cs typeface="Arial" panose="020B0604020202020204" pitchFamily="34" charset="0"/>
              </a:rPr>
              <a:t>Риски по охране труда при несчастном случае с дистанционным работником</a:t>
            </a:r>
          </a:p>
          <a:p>
            <a:r>
              <a:rPr kumimoji="1" lang="ru-RU" sz="1400" dirty="0">
                <a:latin typeface="Raleway" panose="020B0503030101060003" pitchFamily="34" charset="0"/>
                <a:cs typeface="Arial" panose="020B0604020202020204" pitchFamily="34" charset="0"/>
              </a:rPr>
              <a:t>Сложности в случае привлечении работника к </a:t>
            </a:r>
            <a:r>
              <a:rPr kumimoji="1" lang="ru-RU" sz="1400" dirty="0" smtClean="0">
                <a:latin typeface="Raleway" panose="020B0503030101060003" pitchFamily="34" charset="0"/>
                <a:cs typeface="Arial" panose="020B0604020202020204" pitchFamily="34" charset="0"/>
              </a:rPr>
              <a:t>ответственности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31964" y="1943554"/>
            <a:ext cx="3866826" cy="357244"/>
          </a:xfrm>
        </p:spPr>
        <p:txBody>
          <a:bodyPr/>
          <a:lstStyle/>
          <a:p>
            <a:pPr algn="ctr"/>
            <a:r>
              <a:rPr kumimoji="1" lang="ru-RU" sz="2000" dirty="0">
                <a:latin typeface="Raleway" panose="020B0503030101060003" pitchFamily="34" charset="0"/>
                <a:cs typeface="Arial" panose="020B0604020202020204" pitchFamily="34" charset="0"/>
              </a:rPr>
              <a:t>Договор ГПХ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935" y="2319133"/>
            <a:ext cx="3585820" cy="1780990"/>
          </a:xfrm>
        </p:spPr>
        <p:txBody>
          <a:bodyPr/>
          <a:lstStyle/>
          <a:p>
            <a:r>
              <a:rPr kumimoji="1" lang="ru-RU" sz="1400" dirty="0">
                <a:latin typeface="Raleway" panose="020B0503030101060003" pitchFamily="34" charset="0"/>
                <a:cs typeface="Arial" panose="020B0604020202020204" pitchFamily="34" charset="0"/>
              </a:rPr>
              <a:t>Невозможность распространить на исполнителя локальные акты</a:t>
            </a:r>
          </a:p>
          <a:p>
            <a:r>
              <a:rPr kumimoji="1" lang="ru-RU" sz="1400" dirty="0">
                <a:latin typeface="Raleway" panose="020B0503030101060003" pitchFamily="34" charset="0"/>
                <a:cs typeface="Arial" panose="020B0604020202020204" pitchFamily="34" charset="0"/>
              </a:rPr>
              <a:t>Риск переквалификации в трудовые отношения</a:t>
            </a:r>
          </a:p>
          <a:p>
            <a:r>
              <a:rPr kumimoji="1" lang="ru-RU" sz="1400" dirty="0">
                <a:latin typeface="Raleway" panose="020B0503030101060003" pitchFamily="34" charset="0"/>
                <a:cs typeface="Arial" panose="020B0604020202020204" pitchFamily="34" charset="0"/>
              </a:rPr>
              <a:t>Возможные сложности с допуском исполнителя к конфиденциальной информации </a:t>
            </a:r>
            <a:r>
              <a:rPr kumimoji="1" lang="ru-RU" sz="1400" dirty="0" smtClean="0">
                <a:latin typeface="Raleway" panose="020B0503030101060003" pitchFamily="34" charset="0"/>
                <a:cs typeface="Arial" panose="020B0604020202020204" pitchFamily="34" charset="0"/>
              </a:rPr>
              <a:t>в силу нормативных или локальных требований</a:t>
            </a:r>
            <a:endParaRPr kumimoji="1" lang="ru-RU" sz="1400" dirty="0">
              <a:latin typeface="Raleway" panose="020B0503030101060003" pitchFamily="34" charset="0"/>
              <a:cs typeface="Arial" panose="020B0604020202020204" pitchFamily="34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356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D12AE-D955-CD48-955F-87BDFCEB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7" name="Прямоугольник 3">
            <a:extLst>
              <a:ext uri="{FF2B5EF4-FFF2-40B4-BE49-F238E27FC236}">
                <a16:creationId xmlns:a16="http://schemas.microsoft.com/office/drawing/2014/main" id="{2DD6E5F3-E1CE-084C-893B-C718F10EE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269" y="1891752"/>
            <a:ext cx="4945432" cy="204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750"/>
              </a:spcAft>
              <a:buClr>
                <a:srgbClr val="5720AC"/>
              </a:buClr>
              <a:buSzPct val="70000"/>
            </a:pPr>
            <a:r>
              <a:rPr lang="ru-RU" sz="1500" b="1" dirty="0" smtClean="0">
                <a:latin typeface="Raleway" panose="020B0503030101060003" pitchFamily="34" charset="0"/>
              </a:rPr>
              <a:t>Обмен документами:</a:t>
            </a:r>
          </a:p>
          <a:p>
            <a:pPr marL="501650" lvl="2" indent="-285750">
              <a:buFont typeface="Arial" panose="020B0604020202020204" pitchFamily="34" charset="0"/>
              <a:buChar char="•"/>
            </a:pPr>
            <a:r>
              <a:rPr lang="ru-RU" sz="1500" dirty="0">
                <a:latin typeface="Raleway" panose="020B0503030101060003" pitchFamily="34" charset="0"/>
              </a:rPr>
              <a:t>Отправлять оригиналы? Долго и дорого</a:t>
            </a:r>
          </a:p>
          <a:p>
            <a:pPr marL="501650" lvl="2" indent="-285750">
              <a:buFont typeface="Arial" panose="020B0604020202020204" pitchFamily="34" charset="0"/>
              <a:buChar char="•"/>
            </a:pPr>
            <a:r>
              <a:rPr lang="ru-RU" sz="1500" dirty="0">
                <a:latin typeface="Raleway" panose="020B0503030101060003" pitchFamily="34" charset="0"/>
              </a:rPr>
              <a:t>Обмениваться сканами по </a:t>
            </a:r>
            <a:r>
              <a:rPr lang="ru-RU" sz="1500" dirty="0" err="1">
                <a:latin typeface="Raleway" panose="020B0503030101060003" pitchFamily="34" charset="0"/>
              </a:rPr>
              <a:t>эл.почте</a:t>
            </a:r>
            <a:r>
              <a:rPr lang="ru-RU" sz="1500" dirty="0">
                <a:latin typeface="Raleway" panose="020B0503030101060003" pitchFamily="34" charset="0"/>
              </a:rPr>
              <a:t>? Все равно в основном потом нужно получать оригиналы)</a:t>
            </a:r>
          </a:p>
          <a:p>
            <a:pPr marL="501650" lvl="2" indent="-285750">
              <a:buFont typeface="Arial" panose="020B0604020202020204" pitchFamily="34" charset="0"/>
              <a:buChar char="•"/>
            </a:pPr>
            <a:r>
              <a:rPr lang="ru-RU" sz="1500" dirty="0">
                <a:latin typeface="Raleway" panose="020B0503030101060003" pitchFamily="34" charset="0"/>
              </a:rPr>
              <a:t>Электронный документооборот? Удобно, но требует серьезной подготовительной работы, легче </a:t>
            </a:r>
            <a:r>
              <a:rPr lang="ru-RU" sz="1500" dirty="0" smtClean="0">
                <a:latin typeface="Raleway" panose="020B0503030101060003" pitchFamily="34" charset="0"/>
              </a:rPr>
              <a:t>организовать при </a:t>
            </a:r>
            <a:r>
              <a:rPr lang="ru-RU" sz="1500" dirty="0">
                <a:latin typeface="Raleway" panose="020B0503030101060003" pitchFamily="34" charset="0"/>
              </a:rPr>
              <a:t>договоре ГПХ</a:t>
            </a:r>
          </a:p>
          <a:p>
            <a:pPr marL="214313" indent="-214313">
              <a:spcAft>
                <a:spcPts val="750"/>
              </a:spcAft>
              <a:buClr>
                <a:srgbClr val="5720AC"/>
              </a:buClr>
              <a:buSzPct val="70000"/>
              <a:buFont typeface="Wingdings" pitchFamily="2" charset="2"/>
              <a:buChar char="ü"/>
            </a:pPr>
            <a:endParaRPr lang="ru-RU" sz="1500" dirty="0">
              <a:latin typeface="Raleway" panose="020B0503030101060003" pitchFamily="34" charset="0"/>
            </a:endParaRPr>
          </a:p>
        </p:txBody>
      </p:sp>
      <p:sp>
        <p:nvSpPr>
          <p:cNvPr id="6" name="Прямоугольник 3">
            <a:extLst>
              <a:ext uri="{FF2B5EF4-FFF2-40B4-BE49-F238E27FC236}">
                <a16:creationId xmlns:a16="http://schemas.microsoft.com/office/drawing/2014/main" id="{B9134782-D00C-B14D-85F6-D75FA6DF0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49" y="770932"/>
            <a:ext cx="6022672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2400" b="1" dirty="0" smtClean="0">
                <a:latin typeface="Raleway" panose="020B0503030101060003" pitchFamily="34" charset="0"/>
              </a:rPr>
              <a:t>Дополнительные сложности компаний при работе сотрудников за пределами РФ</a:t>
            </a:r>
            <a:endParaRPr lang="ru-RU" sz="2400" b="1" dirty="0">
              <a:latin typeface="Raleway" panose="020B0503030101060003" pitchFamily="34" charset="0"/>
            </a:endParaRPr>
          </a:p>
          <a:p>
            <a:endParaRPr lang="ru-RU" sz="1050" dirty="0">
              <a:latin typeface="Raleway" panose="020B0503030101060003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19DBEC4-D716-6742-9951-D68764641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776438" y="2619044"/>
            <a:ext cx="291353" cy="29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56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D12AE-D955-CD48-955F-87BDFCEB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7" name="Прямоугольник 3">
            <a:extLst>
              <a:ext uri="{FF2B5EF4-FFF2-40B4-BE49-F238E27FC236}">
                <a16:creationId xmlns:a16="http://schemas.microsoft.com/office/drawing/2014/main" id="{2DD6E5F3-E1CE-084C-893B-C718F10EE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269" y="1891752"/>
            <a:ext cx="4945432" cy="15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750"/>
              </a:spcAft>
              <a:buClr>
                <a:srgbClr val="5720AC"/>
              </a:buClr>
              <a:buSzPct val="70000"/>
            </a:pPr>
            <a:r>
              <a:rPr lang="ru-RU" sz="1500" b="1" dirty="0" smtClean="0">
                <a:latin typeface="Raleway" panose="020B0503030101060003" pitchFamily="34" charset="0"/>
              </a:rPr>
              <a:t>Налогообложение:</a:t>
            </a:r>
          </a:p>
          <a:p>
            <a:pPr marL="501650" lvl="2" indent="-285750">
              <a:buFont typeface="Arial" panose="020B0604020202020204" pitchFamily="34" charset="0"/>
              <a:buChar char="•"/>
            </a:pPr>
            <a:r>
              <a:rPr lang="ru-RU" sz="1500" dirty="0" smtClean="0">
                <a:latin typeface="Raleway" panose="020B0503030101060003" pitchFamily="34" charset="0"/>
              </a:rPr>
              <a:t>Отслеживание статуса налогового </a:t>
            </a:r>
            <a:r>
              <a:rPr lang="ru-RU" sz="1500" dirty="0" err="1" smtClean="0">
                <a:latin typeface="Raleway" panose="020B0503030101060003" pitchFamily="34" charset="0"/>
              </a:rPr>
              <a:t>резидентства</a:t>
            </a:r>
            <a:r>
              <a:rPr lang="ru-RU" sz="1500" dirty="0" smtClean="0">
                <a:latin typeface="Raleway" panose="020B0503030101060003" pitchFamily="34" charset="0"/>
              </a:rPr>
              <a:t> сотрудников для цели удержания НДФЛ</a:t>
            </a:r>
            <a:endParaRPr lang="ru-RU" sz="1500" dirty="0">
              <a:latin typeface="Raleway" panose="020B0503030101060003" pitchFamily="34" charset="0"/>
            </a:endParaRPr>
          </a:p>
          <a:p>
            <a:pPr marL="501650" lvl="2" indent="-285750">
              <a:buFont typeface="Arial" panose="020B0604020202020204" pitchFamily="34" charset="0"/>
              <a:buChar char="•"/>
            </a:pPr>
            <a:r>
              <a:rPr lang="ru-RU" sz="1500" dirty="0" smtClean="0">
                <a:latin typeface="Raleway" panose="020B0503030101060003" pitchFamily="34" charset="0"/>
              </a:rPr>
              <a:t>Вероятность двойного налогообложения сотрудника</a:t>
            </a:r>
            <a:endParaRPr lang="ru-RU" sz="1500" dirty="0">
              <a:latin typeface="Raleway" panose="020B0503030101060003" pitchFamily="34" charset="0"/>
            </a:endParaRPr>
          </a:p>
          <a:p>
            <a:pPr marL="214313" indent="-214313">
              <a:spcAft>
                <a:spcPts val="750"/>
              </a:spcAft>
              <a:buClr>
                <a:srgbClr val="5720AC"/>
              </a:buClr>
              <a:buSzPct val="70000"/>
              <a:buFont typeface="Wingdings" pitchFamily="2" charset="2"/>
              <a:buChar char="ü"/>
            </a:pPr>
            <a:endParaRPr lang="ru-RU" sz="1500" dirty="0">
              <a:latin typeface="Raleway" panose="020B0503030101060003" pitchFamily="34" charset="0"/>
            </a:endParaRPr>
          </a:p>
        </p:txBody>
      </p:sp>
      <p:sp>
        <p:nvSpPr>
          <p:cNvPr id="6" name="Прямоугольник 3">
            <a:extLst>
              <a:ext uri="{FF2B5EF4-FFF2-40B4-BE49-F238E27FC236}">
                <a16:creationId xmlns:a16="http://schemas.microsoft.com/office/drawing/2014/main" id="{B9134782-D00C-B14D-85F6-D75FA6DF0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49" y="770932"/>
            <a:ext cx="6022672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2400" b="1" dirty="0" smtClean="0">
                <a:latin typeface="Raleway" panose="020B0503030101060003" pitchFamily="34" charset="0"/>
              </a:rPr>
              <a:t>Дополнительные сложности при работе сотрудников за пределами РФ</a:t>
            </a:r>
            <a:endParaRPr lang="ru-RU" sz="2400" b="1" dirty="0">
              <a:latin typeface="Raleway" panose="020B0503030101060003" pitchFamily="34" charset="0"/>
            </a:endParaRPr>
          </a:p>
          <a:p>
            <a:endParaRPr lang="ru-RU" sz="1050" dirty="0">
              <a:latin typeface="Raleway" panose="020B05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35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Специальное оформление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788</TotalTime>
  <Words>434</Words>
  <Application>Microsoft Office PowerPoint</Application>
  <PresentationFormat>Экран (16:9)</PresentationFormat>
  <Paragraphs>73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Raleway</vt:lpstr>
      <vt:lpstr>Wingdings</vt:lpstr>
      <vt:lpstr>1_Специальное оформление</vt:lpstr>
      <vt:lpstr>Тема Office</vt:lpstr>
      <vt:lpstr>Презентация PowerPoint</vt:lpstr>
      <vt:lpstr>Презентация PowerPoint</vt:lpstr>
      <vt:lpstr> </vt:lpstr>
      <vt:lpstr> </vt:lpstr>
      <vt:lpstr>Презентация PowerPoint</vt:lpstr>
      <vt:lpstr>Презентация PowerPoint</vt:lpstr>
      <vt:lpstr>Презентация PowerPoint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kazakovskaja@action-media.ru</dc:creator>
  <cp:lastModifiedBy>Саруханова (Коротеева) Татьяна Андреевна</cp:lastModifiedBy>
  <cp:revision>91</cp:revision>
  <cp:lastPrinted>2019-08-02T11:03:28Z</cp:lastPrinted>
  <dcterms:created xsi:type="dcterms:W3CDTF">2019-08-02T08:21:39Z</dcterms:created>
  <dcterms:modified xsi:type="dcterms:W3CDTF">2022-10-04T08:10:19Z</dcterms:modified>
</cp:coreProperties>
</file>