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</p:sldMasterIdLst>
  <p:notesMasterIdLst>
    <p:notesMasterId r:id="rId27"/>
  </p:notesMasterIdLst>
  <p:sldIdLst>
    <p:sldId id="256" r:id="rId3"/>
    <p:sldId id="265" r:id="rId4"/>
    <p:sldId id="267" r:id="rId5"/>
    <p:sldId id="269" r:id="rId6"/>
    <p:sldId id="284" r:id="rId7"/>
    <p:sldId id="292" r:id="rId8"/>
    <p:sldId id="280" r:id="rId9"/>
    <p:sldId id="268" r:id="rId10"/>
    <p:sldId id="270" r:id="rId11"/>
    <p:sldId id="271" r:id="rId12"/>
    <p:sldId id="272" r:id="rId13"/>
    <p:sldId id="291" r:id="rId14"/>
    <p:sldId id="290" r:id="rId15"/>
    <p:sldId id="281" r:id="rId16"/>
    <p:sldId id="285" r:id="rId17"/>
    <p:sldId id="287" r:id="rId18"/>
    <p:sldId id="273" r:id="rId19"/>
    <p:sldId id="275" r:id="rId20"/>
    <p:sldId id="293" r:id="rId21"/>
    <p:sldId id="276" r:id="rId22"/>
    <p:sldId id="286" r:id="rId23"/>
    <p:sldId id="277" r:id="rId24"/>
    <p:sldId id="288" r:id="rId25"/>
    <p:sldId id="282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bedeva Alexandra" initials="LA" lastIdx="7" clrIdx="0">
    <p:extLst>
      <p:ext uri="{19B8F6BF-5375-455C-9EA6-DF929625EA0E}">
        <p15:presenceInfo xmlns:p15="http://schemas.microsoft.com/office/powerpoint/2012/main" userId="S-1-5-21-2357654859-2740642256-1692998936-13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BF1"/>
    <a:srgbClr val="4A1A95"/>
    <a:srgbClr val="5720AC"/>
    <a:srgbClr val="00B3BC"/>
    <a:srgbClr val="556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1"/>
    <p:restoredTop sz="93979" autoAdjust="0"/>
  </p:normalViewPr>
  <p:slideViewPr>
    <p:cSldViewPr snapToGrid="0" snapToObjects="1">
      <p:cViewPr varScale="1">
        <p:scale>
          <a:sx n="91" d="100"/>
          <a:sy n="91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50206-6EA1-4F82-BD77-977EFFEB71F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EA70F-4C5A-43EC-BBFC-73FED55BE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08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В поправках ТК есть про контрактников: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Федеральный орган исполнительной власти, с которым работник заключил соответствующий контракт, обязан информировать работодателя о дате окончания прохождения работником военной службы </a:t>
            </a:r>
            <a:r>
              <a:rPr lang="ru-RU" b="0" dirty="0" smtClean="0">
                <a:solidFill>
                  <a:srgbClr val="FF0000"/>
                </a:solidFill>
              </a:rPr>
              <a:t>по контракту, заключенному в соответствии с пунктом 7 статьи 38 Федерального закона от 28 марта 1998 года № 53-ФЗ "О воинской обязанности и военной службе", или о дате окончания действия заключенного работником контракта о добровольном содействии в выполнении задач, возложенных на Вооруженные Силы Российской Федерации</a:t>
            </a:r>
            <a:r>
              <a:rPr lang="ru-RU" b="0" dirty="0" smtClean="0"/>
              <a:t>.</a:t>
            </a:r>
            <a:r>
              <a:rPr lang="ru-RU" sz="1200" b="0" baseline="0" dirty="0" smtClean="0"/>
              <a:t> </a:t>
            </a:r>
            <a:r>
              <a:rPr lang="ru-RU" sz="1200" baseline="0" dirty="0" smtClean="0"/>
              <a:t>(ст.  351.7 ТК РФ в ред. поправок)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57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7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13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96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08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6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6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0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Работодатель на основании заявления работника издает приказ о приостановлении действия трудового договора.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42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1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44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9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В поправках ТК есть про контрактников: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Федеральный орган исполнительной власти, с которым работник заключил соответствующий контракт, обязан информировать работодателя о дате окончания прохождения работником военной службы </a:t>
            </a:r>
            <a:r>
              <a:rPr lang="ru-RU" b="0" dirty="0" smtClean="0">
                <a:solidFill>
                  <a:srgbClr val="FF0000"/>
                </a:solidFill>
              </a:rPr>
              <a:t>по контракту, заключенному в соответствии с пунктом 7 статьи 38 Федерального закона от 28 марта 1998 года № 53-ФЗ "О воинской обязанности и военной службе", или о дате окончания действия заключенного работником контракта о добровольном содействии в выполнении задач, возложенных на Вооруженные Силы Российской Федерации</a:t>
            </a:r>
            <a:r>
              <a:rPr lang="ru-RU" b="0" dirty="0" smtClean="0"/>
              <a:t>.</a:t>
            </a:r>
            <a:r>
              <a:rPr lang="ru-RU" sz="1200" b="0" baseline="0" dirty="0" smtClean="0"/>
              <a:t> </a:t>
            </a:r>
            <a:r>
              <a:rPr lang="ru-RU" sz="1200" baseline="0" dirty="0" smtClean="0"/>
              <a:t>(ст.  351.7 ТК РФ в ред. поправок)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A70F-4C5A-43EC-BBFC-73FED55BE6B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C60846F-5D4E-BD43-B0EF-87455B7ECE7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B3154-5DC9-7B40-BCB1-2E551416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4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C60846F-5D4E-BD43-B0EF-87455B7ECE7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B3154-5DC9-7B40-BCB1-2E551416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7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C60846F-5D4E-BD43-B0EF-87455B7ECE7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B3154-5DC9-7B40-BCB1-2E551416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77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D4F565-C0DC-6148-968F-72EBB9DB25D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118C6A0-3228-8D4C-A7D1-B50DB2A63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6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D4F565-C0DC-6148-968F-72EBB9DB25D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118C6A0-3228-8D4C-A7D1-B50DB2A63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751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D4F565-C0DC-6148-968F-72EBB9DB25D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118C6A0-3228-8D4C-A7D1-B50DB2A63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86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D4F565-C0DC-6148-968F-72EBB9DB25D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118C6A0-3228-8D4C-A7D1-B50DB2A63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1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D4F565-C0DC-6148-968F-72EBB9DB25D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118C6A0-3228-8D4C-A7D1-B50DB2A63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5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D4F565-C0DC-6148-968F-72EBB9DB25D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118C6A0-3228-8D4C-A7D1-B50DB2A63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8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D4F565-C0DC-6148-968F-72EBB9DB25D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118C6A0-3228-8D4C-A7D1-B50DB2A63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13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D4F565-C0DC-6148-968F-72EBB9DB25D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118C6A0-3228-8D4C-A7D1-B50DB2A63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6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C60846F-5D4E-BD43-B0EF-87455B7ECE7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B3154-5DC9-7B40-BCB1-2E551416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78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D4F565-C0DC-6148-968F-72EBB9DB25D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118C6A0-3228-8D4C-A7D1-B50DB2A63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14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D4F565-C0DC-6148-968F-72EBB9DB25D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118C6A0-3228-8D4C-A7D1-B50DB2A63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2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D4F565-C0DC-6148-968F-72EBB9DB25D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118C6A0-3228-8D4C-A7D1-B50DB2A63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2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C60846F-5D4E-BD43-B0EF-87455B7ECE7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B3154-5DC9-7B40-BCB1-2E551416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2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C60846F-5D4E-BD43-B0EF-87455B7ECE7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B3154-5DC9-7B40-BCB1-2E551416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1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C60846F-5D4E-BD43-B0EF-87455B7ECE7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B3154-5DC9-7B40-BCB1-2E551416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C60846F-5D4E-BD43-B0EF-87455B7ECE7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B3154-5DC9-7B40-BCB1-2E551416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3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C60846F-5D4E-BD43-B0EF-87455B7ECE7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B3154-5DC9-7B40-BCB1-2E551416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3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C60846F-5D4E-BD43-B0EF-87455B7ECE7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B3154-5DC9-7B40-BCB1-2E551416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1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C60846F-5D4E-BD43-B0EF-87455B7ECE7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B3154-5DC9-7B40-BCB1-2E551416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1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1CB320-FCF9-2B40-B717-95A8A63FC9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7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67E0DE-5EA5-8C45-9253-DD1231EE951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557728"/>
            <a:ext cx="9144000" cy="5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>
            <a:extLst>
              <a:ext uri="{FF2B5EF4-FFF2-40B4-BE49-F238E27FC236}">
                <a16:creationId xmlns:a16="http://schemas.microsoft.com/office/drawing/2014/main" id="{5FF2C931-EAB6-E745-8511-0716FEFC8FE1}"/>
              </a:ext>
            </a:extLst>
          </p:cNvPr>
          <p:cNvSpPr txBox="1">
            <a:spLocks/>
          </p:cNvSpPr>
          <p:nvPr/>
        </p:nvSpPr>
        <p:spPr bwMode="auto">
          <a:xfrm>
            <a:off x="344524" y="1667434"/>
            <a:ext cx="4442629" cy="267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375"/>
              </a:spcAft>
            </a:pPr>
            <a:r>
              <a:rPr kumimoji="0" lang="ru-RU" altLang="ru-RU" sz="3300" b="1" dirty="0" smtClean="0">
                <a:latin typeface="Raleway" panose="020B0503030101060003" pitchFamily="34" charset="0"/>
              </a:rPr>
              <a:t>Трудовые отношения в новой реальности</a:t>
            </a:r>
            <a:endParaRPr kumimoji="0" lang="ru-RU" altLang="ru-RU" sz="3300" b="1" dirty="0">
              <a:latin typeface="Raleway" panose="020B0503030101060003" pitchFamily="34" charset="0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4D08E368-9F7D-AF4D-833F-A3F1EBA7B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132" y="3440263"/>
            <a:ext cx="32476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Анна Берлина</a:t>
            </a:r>
            <a:endParaRPr lang="ru-RU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ru-RU" sz="1500" dirty="0" smtClean="0">
                <a:solidFill>
                  <a:schemeClr val="bg1"/>
                </a:solidFill>
                <a:latin typeface="Raleway" panose="020B0503030101060003" pitchFamily="34" charset="0"/>
              </a:rPr>
              <a:t>Партнер </a:t>
            </a:r>
            <a:endParaRPr lang="ru-RU" sz="15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algn="ctr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7F7A4E-15A5-3C41-9EB6-466B7D8A2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133" y="4605675"/>
            <a:ext cx="1257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  <a:latin typeface="Raleway" panose="020B0503030101060003" pitchFamily="34" charset="0"/>
              </a:rPr>
              <a:t>СПИКЕР</a:t>
            </a:r>
          </a:p>
        </p:txBody>
      </p:sp>
    </p:spTree>
    <p:extLst>
      <p:ext uri="{BB962C8B-B14F-4D97-AF65-F5344CB8AC3E}">
        <p14:creationId xmlns:p14="http://schemas.microsoft.com/office/powerpoint/2010/main" val="40934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>
                <a:latin typeface="Raleway" panose="020B0503030101060003" pitchFamily="34" charset="0"/>
              </a:rPr>
              <a:t>Приостановление трудового </a:t>
            </a:r>
            <a:r>
              <a:rPr lang="ru-RU" sz="2000" b="1" dirty="0" smtClean="0">
                <a:latin typeface="Raleway" panose="020B0503030101060003" pitchFamily="34" charset="0"/>
              </a:rPr>
              <a:t>договора</a:t>
            </a:r>
          </a:p>
          <a:p>
            <a:endParaRPr lang="ru-RU" sz="1400" dirty="0">
              <a:latin typeface="Raleway" panose="020B0503030101060003" pitchFamily="34" charset="0"/>
            </a:endParaRPr>
          </a:p>
          <a:p>
            <a:r>
              <a:rPr lang="ru-RU" sz="1400" b="1" dirty="0" smtClean="0">
                <a:latin typeface="Raleway" panose="020B0503030101060003" pitchFamily="34" charset="0"/>
              </a:rPr>
              <a:t>Постановление Правительства РФ от 22.09.2022 № 1677 </a:t>
            </a:r>
            <a:r>
              <a:rPr lang="ru-RU" sz="1400" b="1" dirty="0">
                <a:latin typeface="Raleway" panose="020B0503030101060003" pitchFamily="34" charset="0"/>
              </a:rPr>
              <a:t>«О внесении изменений в особенности правового регулирования трудовых отношений и иных непосредственно связанных с ними отношений в 2022 и 2023 годах» </a:t>
            </a:r>
            <a:r>
              <a:rPr lang="ru-RU" sz="1400" b="1" dirty="0" smtClean="0">
                <a:latin typeface="Raleway" panose="020B0503030101060003" pitchFamily="34" charset="0"/>
              </a:rPr>
              <a:t>:</a:t>
            </a:r>
          </a:p>
          <a:p>
            <a:endParaRPr lang="ru-RU" sz="1400" b="1" dirty="0">
              <a:latin typeface="Raleway" panose="020B0503030101060003" pitchFamily="34" charset="0"/>
            </a:endParaRPr>
          </a:p>
          <a:p>
            <a:r>
              <a:rPr lang="ru-RU" sz="1400" dirty="0">
                <a:latin typeface="Raleway" panose="020B0503030101060003" pitchFamily="34" charset="0"/>
              </a:rPr>
              <a:t>Действие трудовых </a:t>
            </a:r>
            <a:r>
              <a:rPr lang="ru-RU" sz="1400" dirty="0" smtClean="0">
                <a:latin typeface="Raleway" panose="020B0503030101060003" pitchFamily="34" charset="0"/>
              </a:rPr>
              <a:t>договоров, заключенных </a:t>
            </a:r>
            <a:r>
              <a:rPr lang="ru-RU" sz="1400" dirty="0">
                <a:latin typeface="Raleway" panose="020B0503030101060003" pitchFamily="34" charset="0"/>
              </a:rPr>
              <a:t>с </a:t>
            </a:r>
            <a:r>
              <a:rPr lang="ru-RU" sz="1400" dirty="0" smtClean="0">
                <a:latin typeface="Raleway" panose="020B0503030101060003" pitchFamily="34" charset="0"/>
              </a:rPr>
              <a:t>гражданами РФ, </a:t>
            </a:r>
            <a:r>
              <a:rPr lang="ru-RU" sz="1400" dirty="0">
                <a:latin typeface="Raleway" panose="020B0503030101060003" pitchFamily="34" charset="0"/>
              </a:rPr>
              <a:t>призванными на военную службу по мобилизации </a:t>
            </a:r>
            <a:r>
              <a:rPr lang="ru-RU" sz="1400" b="1" dirty="0" smtClean="0">
                <a:latin typeface="Raleway" panose="020B0503030101060003" pitchFamily="34" charset="0"/>
              </a:rPr>
              <a:t>приостанавливается</a:t>
            </a:r>
            <a:r>
              <a:rPr lang="ru-RU" sz="1400" dirty="0">
                <a:latin typeface="Raleway" panose="020B0503030101060003" pitchFamily="34" charset="0"/>
              </a:rPr>
              <a:t>. При этом прекращение указанных трудовых договоров </a:t>
            </a:r>
            <a:r>
              <a:rPr lang="ru-RU" sz="1400" dirty="0" smtClean="0">
                <a:latin typeface="Raleway" panose="020B0503030101060003" pitchFamily="34" charset="0"/>
              </a:rPr>
              <a:t>по </a:t>
            </a:r>
            <a:r>
              <a:rPr lang="ru-RU" sz="1400" dirty="0">
                <a:latin typeface="Raleway" panose="020B0503030101060003" pitchFamily="34" charset="0"/>
              </a:rPr>
              <a:t>основаниям, предусмотренным п.1 ч.1 ст. 83 ТК РФ </a:t>
            </a:r>
            <a:r>
              <a:rPr lang="ru-RU" sz="1400" dirty="0" smtClean="0">
                <a:latin typeface="Raleway" panose="020B0503030101060003" pitchFamily="34" charset="0"/>
              </a:rPr>
              <a:t>не </a:t>
            </a:r>
            <a:r>
              <a:rPr lang="ru-RU" sz="1400" dirty="0">
                <a:latin typeface="Raleway" panose="020B0503030101060003" pitchFamily="34" charset="0"/>
              </a:rPr>
              <a:t>допускается</a:t>
            </a:r>
            <a:r>
              <a:rPr lang="ru-RU" sz="1400" dirty="0" smtClean="0">
                <a:latin typeface="Raleway" panose="020B0503030101060003" pitchFamily="34" charset="0"/>
              </a:rPr>
              <a:t>.</a:t>
            </a:r>
            <a:endParaRPr lang="ru-RU" sz="1400" b="1" dirty="0">
              <a:latin typeface="Raleway" panose="020B0503030101060003" pitchFamily="34" charset="0"/>
            </a:endParaRPr>
          </a:p>
          <a:p>
            <a:endParaRPr lang="ru-RU" sz="1400" b="1" dirty="0" smtClean="0">
              <a:latin typeface="Raleway" panose="020B0503030101060003" pitchFamily="34" charset="0"/>
            </a:endParaRPr>
          </a:p>
          <a:p>
            <a:endParaRPr lang="ru-RU" sz="1400" b="1" dirty="0" smtClean="0">
              <a:latin typeface="Raleway" panose="020B05030301010600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600" b="1" dirty="0" smtClean="0">
                <a:latin typeface="Raleway" panose="020B0503030101060003" pitchFamily="34" charset="0"/>
              </a:rPr>
              <a:t>Письмо </a:t>
            </a:r>
            <a:r>
              <a:rPr lang="ru-RU" sz="1600" b="1" dirty="0">
                <a:latin typeface="Raleway" panose="020B0503030101060003" pitchFamily="34" charset="0"/>
              </a:rPr>
              <a:t>Минтруда России № 14-6/10/В-13042 от 27.09.2022:</a:t>
            </a:r>
          </a:p>
          <a:p>
            <a:endParaRPr lang="ru-RU" sz="1600" b="1" dirty="0">
              <a:latin typeface="Raleway" panose="020B0503030101060003" pitchFamily="34" charset="0"/>
            </a:endParaRPr>
          </a:p>
          <a:p>
            <a:r>
              <a:rPr lang="ru-RU" sz="1600" dirty="0" smtClean="0">
                <a:latin typeface="Raleway" panose="020B0503030101060003" pitchFamily="34" charset="0"/>
              </a:rPr>
              <a:t>Уволить </a:t>
            </a:r>
            <a:r>
              <a:rPr lang="ru-RU" sz="1600" dirty="0">
                <a:latin typeface="Raleway" panose="020B0503030101060003" pitchFamily="34" charset="0"/>
              </a:rPr>
              <a:t>мобилизованного сотрудника </a:t>
            </a:r>
            <a:r>
              <a:rPr lang="ru-RU" sz="1600" dirty="0" smtClean="0">
                <a:latin typeface="Raleway" panose="020B0503030101060003" pitchFamily="34" charset="0"/>
              </a:rPr>
              <a:t>нельзя. </a:t>
            </a:r>
          </a:p>
          <a:p>
            <a:endParaRPr lang="ru-RU" sz="1600" dirty="0" smtClean="0">
              <a:latin typeface="Raleway" panose="020B0503030101060003" pitchFamily="34" charset="0"/>
            </a:endParaRPr>
          </a:p>
          <a:p>
            <a:r>
              <a:rPr lang="ru-RU" sz="1600" dirty="0" smtClean="0">
                <a:latin typeface="Raleway" panose="020B0503030101060003" pitchFamily="34" charset="0"/>
              </a:rPr>
              <a:t>Если </a:t>
            </a:r>
            <a:r>
              <a:rPr lang="ru-RU" sz="1600" dirty="0">
                <a:latin typeface="Raleway" panose="020B0503030101060003" pitchFamily="34" charset="0"/>
              </a:rPr>
              <a:t>работник заключил трудовой договор и сейчас проходит </a:t>
            </a:r>
            <a:r>
              <a:rPr lang="ru-RU" sz="1600" b="1" dirty="0">
                <a:latin typeface="Raleway" panose="020B0503030101060003" pitchFamily="34" charset="0"/>
              </a:rPr>
              <a:t>испытательный срок</a:t>
            </a:r>
            <a:r>
              <a:rPr lang="ru-RU" sz="1600" dirty="0">
                <a:latin typeface="Raleway" panose="020B0503030101060003" pitchFamily="34" charset="0"/>
              </a:rPr>
              <a:t>, то в случае призыва по мобилизации с 21.09.2022 его трудовой договор </a:t>
            </a:r>
            <a:r>
              <a:rPr lang="ru-RU" sz="1600" dirty="0" smtClean="0">
                <a:latin typeface="Raleway" panose="020B0503030101060003" pitchFamily="34" charset="0"/>
              </a:rPr>
              <a:t>будет </a:t>
            </a:r>
            <a:r>
              <a:rPr lang="ru-RU" sz="1600" dirty="0">
                <a:latin typeface="Raleway" panose="020B0503030101060003" pitchFamily="34" charset="0"/>
              </a:rPr>
              <a:t>приостановлен</a:t>
            </a:r>
            <a:r>
              <a:rPr lang="ru-RU" sz="1600" dirty="0" smtClean="0">
                <a:latin typeface="Raleway" panose="020B0503030101060003" pitchFamily="34" charset="0"/>
              </a:rPr>
              <a:t>.</a:t>
            </a:r>
          </a:p>
          <a:p>
            <a:endParaRPr lang="ru-RU" sz="1600" dirty="0">
              <a:latin typeface="Raleway" panose="020B0503030101060003" pitchFamily="34" charset="0"/>
            </a:endParaRPr>
          </a:p>
          <a:p>
            <a:r>
              <a:rPr lang="ru-RU" sz="1600" dirty="0">
                <a:latin typeface="Raleway" panose="020B0503030101060003" pitchFamily="34" charset="0"/>
              </a:rPr>
              <a:t>В случае, если работник уже получил </a:t>
            </a:r>
            <a:r>
              <a:rPr lang="ru-RU" sz="1600" b="1" dirty="0">
                <a:latin typeface="Raleway" panose="020B0503030101060003" pitchFamily="34" charset="0"/>
              </a:rPr>
              <a:t>уведомление о сокращении</a:t>
            </a:r>
            <a:r>
              <a:rPr lang="ru-RU" sz="1600" dirty="0">
                <a:latin typeface="Raleway" panose="020B0503030101060003" pitchFamily="34" charset="0"/>
              </a:rPr>
              <a:t>, но еще продолжает работать, то при получении повестки его трудовой договор </a:t>
            </a:r>
            <a:r>
              <a:rPr lang="ru-RU" sz="1600" dirty="0" smtClean="0">
                <a:latin typeface="Raleway" panose="020B0503030101060003" pitchFamily="34" charset="0"/>
              </a:rPr>
              <a:t>будет </a:t>
            </a:r>
            <a:r>
              <a:rPr lang="ru-RU" sz="1600" dirty="0">
                <a:latin typeface="Raleway" panose="020B0503030101060003" pitchFamily="34" charset="0"/>
              </a:rPr>
              <a:t>приостановлен</a:t>
            </a:r>
            <a:r>
              <a:rPr lang="ru-RU" sz="1600" dirty="0" smtClean="0">
                <a:latin typeface="Raleway" panose="020B0503030101060003" pitchFamily="34" charset="0"/>
              </a:rPr>
              <a:t>.</a:t>
            </a:r>
          </a:p>
          <a:p>
            <a:endParaRPr lang="ru-RU" sz="1600" dirty="0">
              <a:latin typeface="Raleway" panose="020B0503030101060003" pitchFamily="34" charset="0"/>
            </a:endParaRPr>
          </a:p>
          <a:p>
            <a:r>
              <a:rPr lang="ru-RU" sz="1600" b="1" dirty="0">
                <a:latin typeface="Raleway" panose="020B0503030101060003" pitchFamily="34" charset="0"/>
              </a:rPr>
              <a:t>Срочный трудовой договор </a:t>
            </a:r>
            <a:r>
              <a:rPr lang="ru-RU" sz="1600" dirty="0">
                <a:latin typeface="Raleway" panose="020B0503030101060003" pitchFamily="34" charset="0"/>
              </a:rPr>
              <a:t>также приостанавливается.</a:t>
            </a:r>
          </a:p>
          <a:p>
            <a:endParaRPr lang="ru-RU" sz="1400" b="1" dirty="0" smtClean="0">
              <a:latin typeface="Raleway" panose="020B05030301010600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sz="1300" b="1" dirty="0" smtClean="0">
              <a:latin typeface="Raleway" panose="020B0503030101060003" pitchFamily="34" charset="0"/>
            </a:endParaRPr>
          </a:p>
          <a:p>
            <a:r>
              <a:rPr lang="ru-RU" sz="1600" b="1" u="sng" dirty="0" smtClean="0">
                <a:latin typeface="Raleway" panose="020B0503030101060003" pitchFamily="34" charset="0"/>
              </a:rPr>
              <a:t>Еще о приостановлении договора:</a:t>
            </a:r>
            <a:endParaRPr lang="ru-RU" sz="1600" b="1" u="sng" dirty="0">
              <a:latin typeface="Raleway" panose="020B0503030101060003" pitchFamily="34" charset="0"/>
            </a:endParaRPr>
          </a:p>
          <a:p>
            <a:endParaRPr lang="ru-RU" sz="1600" b="1" dirty="0" smtClean="0">
              <a:latin typeface="Raleway" panose="020B0503030101060003" pitchFamily="34" charset="0"/>
            </a:endParaRPr>
          </a:p>
          <a:p>
            <a:r>
              <a:rPr lang="ru-RU" sz="1600" b="1" dirty="0" smtClean="0">
                <a:latin typeface="Raleway" panose="020B0503030101060003" pitchFamily="34" charset="0"/>
              </a:rPr>
              <a:t>Ст. </a:t>
            </a:r>
            <a:r>
              <a:rPr lang="ru-RU" sz="1600" b="1" dirty="0">
                <a:latin typeface="Raleway" panose="020B0503030101060003" pitchFamily="34" charset="0"/>
              </a:rPr>
              <a:t>351.7 ТК РФ (в ред. Законопроекта № 112293-8 в третьем чтении</a:t>
            </a:r>
            <a:r>
              <a:rPr lang="ru-RU" sz="1600" b="1" dirty="0" smtClean="0">
                <a:latin typeface="Raleway" panose="020B0503030101060003" pitchFamily="34" charset="0"/>
              </a:rPr>
              <a:t>): </a:t>
            </a:r>
          </a:p>
          <a:p>
            <a:r>
              <a:rPr lang="ru-RU" sz="1600" dirty="0" smtClean="0">
                <a:latin typeface="Raleway" panose="020B0503030101060003" pitchFamily="34" charset="0"/>
              </a:rPr>
              <a:t>Расторжение </a:t>
            </a:r>
            <a:r>
              <a:rPr lang="ru-RU" sz="1600" dirty="0">
                <a:latin typeface="Raleway" panose="020B0503030101060003" pitchFamily="34" charset="0"/>
              </a:rPr>
              <a:t>по инициативе работодателя трудового договора с работником в период приостановления действия трудового договора не допускается, за исключением случаев ликвидации организации либо прекращения деятельности </a:t>
            </a:r>
            <a:r>
              <a:rPr lang="ru-RU" sz="1600" dirty="0" smtClean="0">
                <a:latin typeface="Raleway" panose="020B0503030101060003" pitchFamily="34" charset="0"/>
              </a:rPr>
              <a:t>ИП, </a:t>
            </a:r>
            <a:r>
              <a:rPr lang="ru-RU" sz="1600" u="sng" dirty="0" smtClean="0">
                <a:latin typeface="Raleway" panose="020B0503030101060003" pitchFamily="34" charset="0"/>
              </a:rPr>
              <a:t>а </a:t>
            </a:r>
            <a:r>
              <a:rPr lang="ru-RU" sz="1600" u="sng" dirty="0">
                <a:latin typeface="Raleway" panose="020B0503030101060003" pitchFamily="34" charset="0"/>
              </a:rPr>
              <a:t>также истечения в указанный период срока действия трудового </a:t>
            </a:r>
            <a:r>
              <a:rPr lang="ru-RU" sz="1600" u="sng" dirty="0" smtClean="0">
                <a:latin typeface="Raleway" panose="020B0503030101060003" pitchFamily="34" charset="0"/>
              </a:rPr>
              <a:t>договора</a:t>
            </a:r>
            <a:r>
              <a:rPr lang="ru-RU" sz="1600" u="sng" dirty="0">
                <a:latin typeface="Raleway" panose="020B0503030101060003" pitchFamily="34" charset="0"/>
              </a:rPr>
              <a:t>. </a:t>
            </a:r>
            <a:endParaRPr lang="ru-RU" sz="1600" u="sng" dirty="0" smtClean="0">
              <a:latin typeface="Raleway" panose="020B0503030101060003" pitchFamily="34" charset="0"/>
            </a:endParaRPr>
          </a:p>
          <a:p>
            <a:endParaRPr lang="ru-RU" sz="1600" b="1" dirty="0">
              <a:latin typeface="Raleway" panose="020B0503030101060003" pitchFamily="34" charset="0"/>
            </a:endParaRPr>
          </a:p>
          <a:p>
            <a:r>
              <a:rPr lang="ru-RU" sz="1600" b="1" dirty="0" smtClean="0">
                <a:latin typeface="Raleway" panose="020B0503030101060003" pitchFamily="34" charset="0"/>
              </a:rPr>
              <a:t>Письмо </a:t>
            </a:r>
            <a:r>
              <a:rPr lang="ru-RU" sz="1600" b="1" dirty="0">
                <a:latin typeface="Raleway" panose="020B0503030101060003" pitchFamily="34" charset="0"/>
              </a:rPr>
              <a:t>Минтруда от 27 сентября 2022 г. N 14-6/10/В-13042</a:t>
            </a:r>
          </a:p>
          <a:p>
            <a:r>
              <a:rPr lang="ru-RU" sz="1600" dirty="0">
                <a:latin typeface="Raleway" panose="020B0503030101060003" pitchFamily="34" charset="0"/>
              </a:rPr>
              <a:t>«Уволить мобилизованного сотрудника нельзя». </a:t>
            </a:r>
            <a:endParaRPr lang="ru-RU" sz="1600" dirty="0" smtClean="0">
              <a:latin typeface="Raleway" panose="020B0503030101060003" pitchFamily="34" charset="0"/>
            </a:endParaRPr>
          </a:p>
          <a:p>
            <a:endParaRPr lang="ru-RU" sz="1400" dirty="0" smtClean="0">
              <a:latin typeface="Raleway" panose="020B0503030101060003" pitchFamily="34" charset="0"/>
            </a:endParaRPr>
          </a:p>
          <a:p>
            <a:endParaRPr lang="ru-RU" sz="1400" dirty="0" smtClean="0">
              <a:latin typeface="Raleway" panose="020B05030301010600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46298BE-91BF-7445-8C5C-43385A45D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5" y="770929"/>
            <a:ext cx="679319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>
                <a:latin typeface="Raleway" panose="020B0503030101060003" pitchFamily="34" charset="0"/>
              </a:rPr>
              <a:t>Как работодатель узнает, что сотрудника призвали?</a:t>
            </a:r>
            <a:endParaRPr lang="ru-RU" sz="1300" dirty="0">
              <a:latin typeface="Raleway" panose="020B0503030101060003" pitchFamily="34" charset="0"/>
            </a:endParaRPr>
          </a:p>
          <a:p>
            <a:endParaRPr lang="ru-RU" sz="1600" dirty="0">
              <a:latin typeface="Raleway" panose="020B0503030101060003" pitchFamily="34" charset="0"/>
            </a:endParaRPr>
          </a:p>
          <a:p>
            <a:r>
              <a:rPr lang="ru-RU" sz="1600" b="1" dirty="0">
                <a:latin typeface="Raleway" panose="020B0503030101060003" pitchFamily="34" charset="0"/>
              </a:rPr>
              <a:t>Письмо Минтруда России № 14-6/10/В-13042 от 27.09.2022:</a:t>
            </a:r>
          </a:p>
          <a:p>
            <a:endParaRPr lang="ru-RU" sz="1600" dirty="0" smtClean="0">
              <a:latin typeface="Raleway" panose="020B0503030101060003" pitchFamily="34" charset="0"/>
            </a:endParaRPr>
          </a:p>
          <a:p>
            <a:r>
              <a:rPr lang="ru-RU" sz="1500" dirty="0" smtClean="0">
                <a:latin typeface="Raleway" panose="020B0503030101060003" pitchFamily="34" charset="0"/>
              </a:rPr>
              <a:t>Для </a:t>
            </a:r>
            <a:r>
              <a:rPr lang="ru-RU" sz="1500" dirty="0">
                <a:latin typeface="Raleway" panose="020B0503030101060003" pitchFamily="34" charset="0"/>
              </a:rPr>
              <a:t>приостановления трудового договора </a:t>
            </a:r>
            <a:r>
              <a:rPr lang="ru-RU" sz="1500" b="1" dirty="0">
                <a:latin typeface="Raleway" panose="020B0503030101060003" pitchFamily="34" charset="0"/>
              </a:rPr>
              <a:t>работнику</a:t>
            </a:r>
            <a:r>
              <a:rPr lang="ru-RU" sz="1500" dirty="0">
                <a:latin typeface="Raleway" panose="020B0503030101060003" pitchFamily="34" charset="0"/>
              </a:rPr>
              <a:t> нужно принести повестку из военкомата о призыве на военную службу по мобилизации (либо предоставить работодателю копию повестки, если работник уже призван). </a:t>
            </a:r>
            <a:endParaRPr lang="ru-RU" sz="1500" dirty="0" smtClean="0">
              <a:latin typeface="Raleway" panose="020B0503030101060003" pitchFamily="34" charset="0"/>
            </a:endParaRPr>
          </a:p>
          <a:p>
            <a:endParaRPr lang="ru-RU" sz="1500" dirty="0">
              <a:latin typeface="Raleway" panose="020B0503030101060003" pitchFamily="34" charset="0"/>
            </a:endParaRPr>
          </a:p>
          <a:p>
            <a:r>
              <a:rPr lang="ru-RU" sz="1500" dirty="0"/>
              <a:t>Дистанционные работники и работники, участвующие в электронном документообороте, направляют скан повестки работодателю в порядке документооборота, установленном в организации. </a:t>
            </a:r>
            <a:endParaRPr lang="ru-RU" sz="1500" dirty="0" smtClean="0"/>
          </a:p>
          <a:p>
            <a:endParaRPr lang="ru-RU" sz="1500" dirty="0"/>
          </a:p>
          <a:p>
            <a:r>
              <a:rPr lang="ru-RU" sz="1500" b="1" dirty="0" smtClean="0"/>
              <a:t>Ст</a:t>
            </a:r>
            <a:r>
              <a:rPr lang="ru-RU" sz="1500" b="1" dirty="0"/>
              <a:t>. 351.7 ТК РФ (в ред. Законопроекта № 112293-8 в третьем чтении):</a:t>
            </a:r>
          </a:p>
          <a:p>
            <a:r>
              <a:rPr lang="ru-RU" sz="1500" dirty="0"/>
              <a:t>Работодатель на основании</a:t>
            </a:r>
            <a:r>
              <a:rPr lang="ru-RU" sz="1500" b="1" dirty="0"/>
              <a:t> заявления </a:t>
            </a:r>
            <a:r>
              <a:rPr lang="ru-RU" sz="1500" dirty="0"/>
              <a:t>работника издает приказ о приостановлении действия трудового договора</a:t>
            </a:r>
            <a:endParaRPr lang="ru-RU" sz="1500" dirty="0" smtClean="0"/>
          </a:p>
          <a:p>
            <a:endParaRPr lang="ru-RU" sz="1500" dirty="0" smtClean="0"/>
          </a:p>
          <a:p>
            <a:endParaRPr lang="ru-RU" sz="1600" dirty="0">
              <a:latin typeface="Raleway" panose="020B0503030101060003" pitchFamily="34" charset="0"/>
            </a:endParaRPr>
          </a:p>
          <a:p>
            <a:endParaRPr lang="ru-RU" sz="1200" dirty="0">
              <a:latin typeface="Raleway" panose="020B05030301010600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E22521-A578-C54F-8C0B-1059AD3D7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100" y="840371"/>
            <a:ext cx="318247" cy="3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489" t="20373" r="12829" b="15132"/>
          <a:stretch/>
        </p:blipFill>
        <p:spPr>
          <a:xfrm>
            <a:off x="861233" y="476358"/>
            <a:ext cx="6903897" cy="40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 smtClean="0">
                <a:latin typeface="Raleway" panose="020B0503030101060003" pitchFamily="34" charset="0"/>
              </a:rPr>
              <a:t>Табель на период службы по мобилизации</a:t>
            </a:r>
          </a:p>
          <a:p>
            <a:endParaRPr lang="ru-RU" sz="1600" dirty="0" smtClean="0">
              <a:latin typeface="Raleway" panose="020B0503030101060003" pitchFamily="34" charset="0"/>
            </a:endParaRPr>
          </a:p>
          <a:p>
            <a:r>
              <a:rPr lang="ru-RU" sz="1400" b="1" dirty="0">
                <a:latin typeface="Raleway" panose="020B0503030101060003" pitchFamily="34" charset="0"/>
              </a:rPr>
              <a:t>Письмо Минтруда России № 14-6/10/В-13042 от 27.09.2022</a:t>
            </a:r>
            <a:r>
              <a:rPr lang="ru-RU" sz="1400" b="1" dirty="0" smtClean="0">
                <a:latin typeface="Raleway" panose="020B0503030101060003" pitchFamily="34" charset="0"/>
              </a:rPr>
              <a:t>:</a:t>
            </a:r>
          </a:p>
          <a:p>
            <a:endParaRPr lang="ru-RU" sz="1400" b="1" dirty="0">
              <a:latin typeface="Raleway" panose="020B0503030101060003" pitchFamily="34" charset="0"/>
            </a:endParaRPr>
          </a:p>
          <a:p>
            <a:r>
              <a:rPr lang="ru-RU" sz="1600" dirty="0">
                <a:latin typeface="Raleway" panose="020B0503030101060003" pitchFamily="34" charset="0"/>
              </a:rPr>
              <a:t>Работодатель самостоятельно выпускает приказ, которым вводит условное обозначение для маркировки отсутствия работника по мобилизации в табеле учета рабочего времени</a:t>
            </a:r>
          </a:p>
          <a:p>
            <a:endParaRPr lang="ru-RU" sz="1600" dirty="0">
              <a:latin typeface="Raleway" panose="020B0503030101060003" pitchFamily="34" charset="0"/>
            </a:endParaRPr>
          </a:p>
          <a:p>
            <a:r>
              <a:rPr lang="ru-RU" sz="1600" dirty="0" smtClean="0">
                <a:latin typeface="Raleway" panose="020B0503030101060003" pitchFamily="34" charset="0"/>
              </a:rPr>
              <a:t>Если нет информации - НН, 30, без оплаты. </a:t>
            </a:r>
          </a:p>
          <a:p>
            <a:endParaRPr lang="ru-RU" sz="1600" dirty="0">
              <a:latin typeface="Raleway" panose="020B0503030101060003" pitchFamily="34" charset="0"/>
            </a:endParaRPr>
          </a:p>
          <a:p>
            <a:r>
              <a:rPr lang="ru-RU" sz="1600" dirty="0" smtClean="0">
                <a:latin typeface="Raleway" panose="020B0503030101060003" pitchFamily="34" charset="0"/>
              </a:rPr>
              <a:t>При подтверждении – корректировка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 smtClean="0">
                <a:latin typeface="Raleway" panose="020B0503030101060003" pitchFamily="34" charset="0"/>
              </a:rPr>
              <a:t>Формы СЗВ-ТД</a:t>
            </a:r>
          </a:p>
          <a:p>
            <a:endParaRPr lang="ru-RU" sz="1400" dirty="0" smtClean="0">
              <a:latin typeface="Raleway" panose="020B0503030101060003" pitchFamily="34" charset="0"/>
            </a:endParaRPr>
          </a:p>
          <a:p>
            <a:r>
              <a:rPr lang="ru-RU" u="sng" dirty="0" smtClean="0"/>
              <a:t>Проект</a:t>
            </a:r>
            <a:r>
              <a:rPr lang="ru-RU" dirty="0" smtClean="0"/>
              <a:t> постановления ПФР о внесении </a:t>
            </a:r>
            <a:r>
              <a:rPr lang="ru-RU" dirty="0"/>
              <a:t>изменений в постановление Правления Пенсионного</a:t>
            </a:r>
          </a:p>
          <a:p>
            <a:r>
              <a:rPr lang="ru-RU" dirty="0"/>
              <a:t>фонда Российской Федерации от 25 декабря 2019 г. № </a:t>
            </a:r>
            <a:r>
              <a:rPr lang="ru-RU" dirty="0" smtClean="0"/>
              <a:t>730п</a:t>
            </a:r>
          </a:p>
          <a:p>
            <a:endParaRPr lang="ru-RU" sz="1600" dirty="0">
              <a:latin typeface="Raleway" panose="020B0503030101060003" pitchFamily="34" charset="0"/>
            </a:endParaRPr>
          </a:p>
          <a:p>
            <a:r>
              <a:rPr lang="ru-RU" sz="1600" dirty="0" smtClean="0">
                <a:latin typeface="Raleway" panose="020B0503030101060003" pitchFamily="34" charset="0"/>
              </a:rPr>
              <a:t>Мероприятие – ПРИОСТАНОВЛЕНИЕ и ВОЗОБНОВЛЕНИЕ</a:t>
            </a:r>
          </a:p>
          <a:p>
            <a:endParaRPr lang="ru-RU" sz="1600" dirty="0" smtClean="0">
              <a:latin typeface="Raleway" panose="020B0503030101060003" pitchFamily="34" charset="0"/>
            </a:endParaRPr>
          </a:p>
          <a:p>
            <a:r>
              <a:rPr lang="ru-RU" sz="1600" dirty="0" smtClean="0">
                <a:latin typeface="Raleway" panose="020B0503030101060003" pitchFamily="34" charset="0"/>
              </a:rPr>
              <a:t>Срок подачи СЗВ-ТД – не позднее следующего рабочего дня </a:t>
            </a:r>
            <a:endParaRPr lang="ru-RU" sz="1600" dirty="0">
              <a:latin typeface="Raleway" panose="020B0503030101060003" pitchFamily="34" charset="0"/>
            </a:endParaRPr>
          </a:p>
          <a:p>
            <a:endParaRPr lang="ru-RU" sz="1600" dirty="0" smtClean="0">
              <a:latin typeface="Raleway" panose="020B05030301010600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latin typeface="Raleway" panose="020B0503030101060003" pitchFamily="34" charset="0"/>
              </a:rPr>
              <a:t>Выплаты перед приостановлением трудового договора</a:t>
            </a:r>
          </a:p>
          <a:p>
            <a:endParaRPr lang="ru-RU" sz="1400" dirty="0">
              <a:latin typeface="Raleway" panose="020B0503030101060003" pitchFamily="34" charset="0"/>
            </a:endParaRPr>
          </a:p>
          <a:p>
            <a:r>
              <a:rPr lang="ru-RU" sz="1600" b="1" dirty="0">
                <a:latin typeface="Raleway" panose="020B0503030101060003" pitchFamily="34" charset="0"/>
              </a:rPr>
              <a:t>Письмо Минтруда России № 14-6/10/В-13042 от 27.09.2022:</a:t>
            </a:r>
          </a:p>
          <a:p>
            <a:endParaRPr lang="ru-RU" sz="1600" dirty="0">
              <a:latin typeface="Raleway" panose="020B0503030101060003" pitchFamily="34" charset="0"/>
            </a:endParaRPr>
          </a:p>
          <a:p>
            <a:pPr marL="214313" lvl="0" indent="-214313">
              <a:spcAft>
                <a:spcPts val="750"/>
              </a:spcAft>
              <a:buClr>
                <a:srgbClr val="5720AC"/>
              </a:buClr>
              <a:buSzPct val="70000"/>
              <a:buFont typeface="Wingdings" pitchFamily="2" charset="2"/>
              <a:buChar char="ü"/>
            </a:pPr>
            <a:r>
              <a:rPr kumimoji="0" lang="ru-RU" sz="1600" dirty="0" smtClean="0">
                <a:solidFill>
                  <a:prstClr val="black"/>
                </a:solidFill>
                <a:latin typeface="Raleway" panose="020B0503030101060003" pitchFamily="34" charset="0"/>
                <a:cs typeface="+mn-cs"/>
              </a:rPr>
              <a:t>зарплата </a:t>
            </a:r>
            <a:r>
              <a:rPr kumimoji="0" lang="ru-RU" sz="1600" dirty="0">
                <a:solidFill>
                  <a:prstClr val="black"/>
                </a:solidFill>
                <a:latin typeface="Raleway" panose="020B0503030101060003" pitchFamily="34" charset="0"/>
                <a:cs typeface="+mn-cs"/>
              </a:rPr>
              <a:t>за все отработанные, но еще не оплаченные </a:t>
            </a:r>
            <a:r>
              <a:rPr kumimoji="0" lang="ru-RU" sz="1600" dirty="0" smtClean="0">
                <a:solidFill>
                  <a:prstClr val="black"/>
                </a:solidFill>
                <a:latin typeface="Raleway" panose="020B0503030101060003" pitchFamily="34" charset="0"/>
                <a:cs typeface="+mn-cs"/>
              </a:rPr>
              <a:t>дни</a:t>
            </a:r>
          </a:p>
          <a:p>
            <a:pPr marL="214313" lvl="0" indent="-214313">
              <a:spcAft>
                <a:spcPts val="750"/>
              </a:spcAft>
              <a:buClr>
                <a:srgbClr val="5720AC"/>
              </a:buClr>
              <a:buSzPct val="70000"/>
              <a:buFont typeface="Wingdings" pitchFamily="2" charset="2"/>
              <a:buChar char="ü"/>
            </a:pPr>
            <a:r>
              <a:rPr lang="ru-RU" sz="1600" dirty="0" smtClean="0">
                <a:latin typeface="Raleway" panose="020B0503030101060003" pitchFamily="34" charset="0"/>
              </a:rPr>
              <a:t>иные </a:t>
            </a:r>
            <a:r>
              <a:rPr lang="ru-RU" sz="1600" dirty="0">
                <a:latin typeface="Raleway" panose="020B0503030101060003" pitchFamily="34" charset="0"/>
              </a:rPr>
              <a:t>выплаты, предусмотренные ТД, коллективным договором, соглашением </a:t>
            </a:r>
            <a:endParaRPr lang="ru-RU" sz="1600" dirty="0" smtClean="0">
              <a:latin typeface="Raleway" panose="020B0503030101060003" pitchFamily="34" charset="0"/>
            </a:endParaRPr>
          </a:p>
          <a:p>
            <a:pPr lvl="0">
              <a:spcAft>
                <a:spcPts val="750"/>
              </a:spcAft>
              <a:buClr>
                <a:srgbClr val="5720AC"/>
              </a:buClr>
              <a:buSzPct val="70000"/>
            </a:pPr>
            <a:r>
              <a:rPr lang="ru-RU" sz="1600" dirty="0" smtClean="0">
                <a:latin typeface="Raleway" panose="020B0503030101060003" pitchFamily="34" charset="0"/>
              </a:rPr>
              <a:t>Компенсация </a:t>
            </a:r>
            <a:r>
              <a:rPr lang="ru-RU" sz="1600" dirty="0">
                <a:latin typeface="Raleway" panose="020B0503030101060003" pitchFamily="34" charset="0"/>
              </a:rPr>
              <a:t>за неиспользованные дни отпуска </a:t>
            </a:r>
            <a:r>
              <a:rPr lang="ru-RU" sz="1600" dirty="0" smtClean="0">
                <a:latin typeface="Raleway" panose="020B0503030101060003" pitchFamily="34" charset="0"/>
              </a:rPr>
              <a:t>свыше 28 к. д. может </a:t>
            </a:r>
            <a:r>
              <a:rPr lang="ru-RU" sz="1600" dirty="0">
                <a:latin typeface="Raleway" panose="020B0503030101060003" pitchFamily="34" charset="0"/>
              </a:rPr>
              <a:t>производиться по заявлению работника в соответствии с законодательством. </a:t>
            </a:r>
          </a:p>
          <a:p>
            <a:r>
              <a:rPr lang="ru-RU" sz="1400" b="1" dirty="0" smtClean="0">
                <a:latin typeface="Raleway" panose="020B0503030101060003" pitchFamily="34" charset="0"/>
              </a:rPr>
              <a:t>Компенсацию за НЕ использованный отпуск выплачивать не нужно!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latin typeface="Raleway" panose="020B0503030101060003" pitchFamily="34" charset="0"/>
              </a:rPr>
              <a:t>Возобновление трудового договора</a:t>
            </a:r>
            <a:endParaRPr lang="ru-RU" sz="1300" dirty="0" smtClean="0">
              <a:solidFill>
                <a:srgbClr val="FF0000"/>
              </a:solidFill>
              <a:latin typeface="Raleway" panose="020B0503030101060003" pitchFamily="34" charset="0"/>
            </a:endParaRPr>
          </a:p>
          <a:p>
            <a:endParaRPr lang="ru-RU" sz="1400" b="1" dirty="0">
              <a:latin typeface="Raleway" panose="020B0503030101060003" pitchFamily="34" charset="0"/>
            </a:endParaRPr>
          </a:p>
          <a:p>
            <a:r>
              <a:rPr lang="ru-RU" sz="1400" b="1" dirty="0" smtClean="0">
                <a:latin typeface="Raleway" panose="020B0503030101060003" pitchFamily="34" charset="0"/>
              </a:rPr>
              <a:t>Ст</a:t>
            </a:r>
            <a:r>
              <a:rPr lang="ru-RU" sz="1400" b="1" dirty="0">
                <a:latin typeface="Raleway" panose="020B0503030101060003" pitchFamily="34" charset="0"/>
              </a:rPr>
              <a:t>. 351.7 ТК РФ (в ред. Законопроекта № 112293-8 в третьем чтении</a:t>
            </a:r>
            <a:r>
              <a:rPr lang="ru-RU" sz="1400" b="1" dirty="0" smtClean="0">
                <a:latin typeface="Raleway" panose="020B0503030101060003" pitchFamily="34" charset="0"/>
              </a:rPr>
              <a:t>):</a:t>
            </a:r>
          </a:p>
          <a:p>
            <a:endParaRPr lang="ru-RU" sz="1400" b="1" dirty="0">
              <a:latin typeface="Raleway" panose="020B0503030101060003" pitchFamily="34" charset="0"/>
            </a:endParaRPr>
          </a:p>
          <a:p>
            <a:r>
              <a:rPr lang="ru-RU" sz="1400" dirty="0">
                <a:latin typeface="Raleway" panose="020B0503030101060003" pitchFamily="34" charset="0"/>
              </a:rPr>
              <a:t>Действие трудового договора возобновляется в день выхода работника на работу. Работник обязан предупредить работодателя о своем выходе на работу не позднее чем за 3 рабочих дня</a:t>
            </a:r>
            <a:r>
              <a:rPr lang="ru-RU" sz="1400" dirty="0" smtClean="0">
                <a:latin typeface="Raleway" panose="020B0503030101060003" pitchFamily="34" charset="0"/>
              </a:rPr>
              <a:t>.</a:t>
            </a:r>
          </a:p>
          <a:p>
            <a:endParaRPr lang="ru-RU" sz="1400" dirty="0">
              <a:latin typeface="Raleway" panose="020B05030301010600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sz="1400" dirty="0">
              <a:latin typeface="Raleway" panose="020B0503030101060003" pitchFamily="34" charset="0"/>
            </a:endParaRPr>
          </a:p>
          <a:p>
            <a:r>
              <a:rPr lang="ru-RU" sz="1400" b="1" dirty="0">
                <a:latin typeface="Raleway" panose="020B0503030101060003" pitchFamily="34" charset="0"/>
              </a:rPr>
              <a:t>Ст. 351.7 ТК РФ (в ред. Законопроекта № 112293-8 в третьем чтении</a:t>
            </a:r>
            <a:r>
              <a:rPr lang="ru-RU" sz="1400" b="1" dirty="0" smtClean="0">
                <a:latin typeface="Raleway" panose="020B0503030101060003" pitchFamily="34" charset="0"/>
              </a:rPr>
              <a:t>):</a:t>
            </a:r>
          </a:p>
          <a:p>
            <a:endParaRPr lang="ru-RU" sz="1400" dirty="0">
              <a:latin typeface="Raleway" panose="020B0503030101060003" pitchFamily="34" charset="0"/>
            </a:endParaRPr>
          </a:p>
          <a:p>
            <a:r>
              <a:rPr lang="ru-RU" sz="1400" dirty="0">
                <a:latin typeface="Raleway" panose="020B0503030101060003" pitchFamily="34" charset="0"/>
              </a:rPr>
              <a:t>В случае, если работник не вышел на работу по истечении 3 месяцев после окончания прохождения им военной службы по мобилизации </a:t>
            </a:r>
            <a:r>
              <a:rPr lang="en-US" sz="1400" dirty="0">
                <a:latin typeface="Raleway" panose="020B0503030101060003" pitchFamily="34" charset="0"/>
              </a:rPr>
              <a:t>[…]</a:t>
            </a:r>
            <a:r>
              <a:rPr lang="ru-RU" sz="1400" dirty="0">
                <a:latin typeface="Raleway" panose="020B0503030101060003" pitchFamily="34" charset="0"/>
              </a:rPr>
              <a:t> расторжение трудового договора с работником осуществляется по инициативе работодателя по основанию, предусмотренному п. 13.1 ч. 1 ст. 81 настоящего Кодекса. </a:t>
            </a:r>
          </a:p>
          <a:p>
            <a:endParaRPr lang="ru-RU" sz="1400" b="1" dirty="0" smtClean="0">
              <a:latin typeface="Raleway" panose="020B0503030101060003" pitchFamily="34" charset="0"/>
            </a:endParaRPr>
          </a:p>
          <a:p>
            <a:r>
              <a:rPr lang="ru-RU" sz="1400" b="1" dirty="0" smtClean="0">
                <a:latin typeface="Raleway" panose="020B0503030101060003" pitchFamily="34" charset="0"/>
              </a:rPr>
              <a:t>П</a:t>
            </a:r>
            <a:r>
              <a:rPr lang="ru-RU" sz="1400" b="1" dirty="0">
                <a:latin typeface="Raleway" panose="020B0503030101060003" pitchFamily="34" charset="0"/>
              </a:rPr>
              <a:t>. </a:t>
            </a:r>
            <a:r>
              <a:rPr lang="ru-RU" sz="1400" b="1" dirty="0" smtClean="0">
                <a:latin typeface="Raleway" panose="020B0503030101060003" pitchFamily="34" charset="0"/>
              </a:rPr>
              <a:t>13.1 </a:t>
            </a:r>
            <a:r>
              <a:rPr lang="ru-RU" sz="1400" b="1" dirty="0">
                <a:latin typeface="Raleway" panose="020B0503030101060003" pitchFamily="34" charset="0"/>
              </a:rPr>
              <a:t>ч. 1 ст. 81: </a:t>
            </a:r>
          </a:p>
          <a:p>
            <a:r>
              <a:rPr lang="ru-RU" sz="1400" dirty="0">
                <a:latin typeface="Raleway" panose="020B0503030101060003" pitchFamily="34" charset="0"/>
              </a:rPr>
              <a:t>Невыход работника на работу по истечении 3 месяцев после окончания прохождения им военной службы по </a:t>
            </a:r>
            <a:r>
              <a:rPr lang="ru-RU" sz="1400" dirty="0" smtClean="0">
                <a:latin typeface="Raleway" panose="020B0503030101060003" pitchFamily="34" charset="0"/>
              </a:rPr>
              <a:t>мобилизации</a:t>
            </a:r>
            <a:endParaRPr lang="ru-RU" sz="1400" dirty="0">
              <a:latin typeface="Raleway" panose="020B0503030101060003" pitchFamily="34" charset="0"/>
            </a:endParaRPr>
          </a:p>
          <a:p>
            <a:endParaRPr lang="ru-RU" sz="1400" b="1" dirty="0" smtClean="0">
              <a:latin typeface="Raleway" panose="020B0503030101060003" pitchFamily="34" charset="0"/>
            </a:endParaRPr>
          </a:p>
          <a:p>
            <a:r>
              <a:rPr lang="ru-RU" sz="1400" b="1" dirty="0" smtClean="0">
                <a:latin typeface="Raleway" panose="020B0503030101060003" pitchFamily="34" charset="0"/>
              </a:rPr>
              <a:t>Как узнать, что служба кончилась?</a:t>
            </a:r>
            <a:r>
              <a:rPr lang="ru-RU" sz="14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 </a:t>
            </a:r>
            <a:endParaRPr lang="ru-RU" sz="1400" b="1" dirty="0" smtClean="0">
              <a:latin typeface="Raleway" panose="020B05030301010600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 smtClean="0">
                <a:latin typeface="Raleway" panose="020B0503030101060003" pitchFamily="34" charset="0"/>
              </a:rPr>
              <a:t>Мобилизационное предписание</a:t>
            </a:r>
            <a:endParaRPr lang="ru-RU" sz="2400" b="1" dirty="0">
              <a:latin typeface="Raleway" panose="020B0503030101060003" pitchFamily="34" charset="0"/>
            </a:endParaRPr>
          </a:p>
          <a:p>
            <a:endParaRPr lang="ru-RU" sz="1050" dirty="0">
              <a:latin typeface="Raleway" panose="020B05030301010600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93" y="1689686"/>
            <a:ext cx="3697228" cy="208153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47777" y="1358739"/>
            <a:ext cx="4165689" cy="27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>
                <a:latin typeface="Raleway" panose="020B0503030101060003" pitchFamily="34" charset="0"/>
              </a:rPr>
              <a:t>Можно ли на место мобилизованного взять другого работника по срочному договору?</a:t>
            </a:r>
            <a:endParaRPr lang="ru-RU" sz="1400" b="1" dirty="0" smtClean="0">
              <a:latin typeface="Raleway" panose="020B0503030101060003" pitchFamily="34" charset="0"/>
            </a:endParaRPr>
          </a:p>
          <a:p>
            <a:endParaRPr lang="ru-RU" sz="1600" b="1" dirty="0" smtClean="0">
              <a:latin typeface="Raleway" panose="020B0503030101060003" pitchFamily="34" charset="0"/>
            </a:endParaRPr>
          </a:p>
          <a:p>
            <a:r>
              <a:rPr lang="ru-RU" sz="1600" b="1" dirty="0">
                <a:latin typeface="Raleway" panose="020B0503030101060003" pitchFamily="34" charset="0"/>
              </a:rPr>
              <a:t>Письмо Минтруда России № 14-6/10/В-13042 от 27.09.2022:</a:t>
            </a:r>
          </a:p>
          <a:p>
            <a:r>
              <a:rPr lang="ru-RU" sz="1600" dirty="0">
                <a:latin typeface="Raleway" panose="020B0503030101060003" pitchFamily="34" charset="0"/>
              </a:rPr>
              <a:t>На время приостановки трудового договора работодатель может заключать срочные трудовые договоры и принимать на работу временных сотрудников.</a:t>
            </a:r>
          </a:p>
          <a:p>
            <a:endParaRPr lang="ru-RU" sz="1600" b="1" dirty="0">
              <a:latin typeface="Raleway" panose="020B0503030101060003" pitchFamily="34" charset="0"/>
            </a:endParaRPr>
          </a:p>
          <a:p>
            <a:r>
              <a:rPr lang="ru-RU" sz="1600" b="1" dirty="0">
                <a:latin typeface="Raleway" panose="020B0503030101060003" pitchFamily="34" charset="0"/>
              </a:rPr>
              <a:t>Ст. </a:t>
            </a:r>
            <a:r>
              <a:rPr lang="ru-RU" sz="1600" b="1" dirty="0" smtClean="0">
                <a:latin typeface="Raleway" panose="020B0503030101060003" pitchFamily="34" charset="0"/>
              </a:rPr>
              <a:t>351.7 </a:t>
            </a:r>
            <a:r>
              <a:rPr lang="ru-RU" sz="1600" b="1" dirty="0">
                <a:latin typeface="Raleway" panose="020B0503030101060003" pitchFamily="34" charset="0"/>
              </a:rPr>
              <a:t>ТК РФ (в ред. Законопроекта № 112293-8 в третьем чтении):</a:t>
            </a:r>
          </a:p>
          <a:p>
            <a:r>
              <a:rPr lang="ru-RU" sz="1600" dirty="0">
                <a:latin typeface="Raleway" panose="020B0503030101060003" pitchFamily="34" charset="0"/>
              </a:rPr>
              <a:t>Работодатель вправе заключить с другим работником срочный трудовой договор на время исполнения обязанностей отсутствующего работника по указанному месту работы (должности).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 smtClean="0">
                <a:latin typeface="Raleway" panose="020B0503030101060003" pitchFamily="34" charset="0"/>
              </a:rPr>
              <a:t>Что будет с отпуском?</a:t>
            </a:r>
            <a:endParaRPr lang="ru-RU" sz="1400" b="1" dirty="0" smtClean="0">
              <a:latin typeface="Raleway" panose="020B0503030101060003" pitchFamily="34" charset="0"/>
            </a:endParaRPr>
          </a:p>
          <a:p>
            <a:endParaRPr lang="ru-RU" sz="1600" dirty="0" smtClean="0">
              <a:latin typeface="Raleway" panose="020B0503030101060003" pitchFamily="34" charset="0"/>
            </a:endParaRPr>
          </a:p>
          <a:p>
            <a:r>
              <a:rPr lang="ru-RU" sz="1600" dirty="0" smtClean="0">
                <a:latin typeface="Raleway" panose="020B0503030101060003" pitchFamily="34" charset="0"/>
              </a:rPr>
              <a:t>Период </a:t>
            </a:r>
            <a:r>
              <a:rPr lang="ru-RU" sz="1600" dirty="0">
                <a:latin typeface="Raleway" panose="020B0503030101060003" pitchFamily="34" charset="0"/>
              </a:rPr>
              <a:t>приостановления трудового договора будет засчитываться в отпускной стаж, соответствующие изменения внесут в ч. 1 ст. 121 ТК РФ</a:t>
            </a:r>
            <a:r>
              <a:rPr lang="ru-RU" sz="1600" dirty="0" smtClean="0">
                <a:latin typeface="Raleway" panose="020B0503030101060003" pitchFamily="34" charset="0"/>
              </a:rPr>
              <a:t>.</a:t>
            </a:r>
          </a:p>
          <a:p>
            <a:endParaRPr lang="ru-RU" sz="1600" dirty="0">
              <a:latin typeface="Raleway" panose="020B0503030101060003" pitchFamily="34" charset="0"/>
            </a:endParaRPr>
          </a:p>
          <a:p>
            <a:r>
              <a:rPr lang="ru-RU" sz="1600" dirty="0" smtClean="0">
                <a:latin typeface="Raleway" panose="020B0503030101060003" pitchFamily="34" charset="0"/>
              </a:rPr>
              <a:t>Работник может взять отпуск в любое удобное время </a:t>
            </a:r>
            <a:r>
              <a:rPr lang="ru-RU" sz="1600" dirty="0">
                <a:latin typeface="Raleway" panose="020B0503030101060003" pitchFamily="34" charset="0"/>
              </a:rPr>
              <a:t>в течение 6 мес</a:t>
            </a:r>
            <a:r>
              <a:rPr lang="ru-RU" sz="1600" dirty="0" smtClean="0">
                <a:latin typeface="Raleway" panose="020B0503030101060003" pitchFamily="34" charset="0"/>
              </a:rPr>
              <a:t>. после возобновления ТД независимо от стажа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latin typeface="Raleway" panose="020B0503030101060003" pitchFamily="34" charset="0"/>
              </a:rPr>
              <a:t>Остальные поправки в ТК РФ</a:t>
            </a:r>
            <a:endParaRPr lang="ru-RU" sz="1300" b="1" dirty="0" smtClean="0">
              <a:latin typeface="Raleway" panose="020B0503030101060003" pitchFamily="34" charset="0"/>
            </a:endParaRPr>
          </a:p>
          <a:p>
            <a:endParaRPr lang="ru-RU" sz="1400" dirty="0" smtClean="0">
              <a:latin typeface="Raleway" panose="020B0503030101060003" pitchFamily="34" charset="0"/>
            </a:endParaRPr>
          </a:p>
          <a:p>
            <a:r>
              <a:rPr lang="ru-RU" sz="1600" b="1" u="sng" dirty="0" smtClean="0">
                <a:latin typeface="Raleway" panose="020B0503030101060003" pitchFamily="34" charset="0"/>
              </a:rPr>
              <a:t>Льготы родителям детей до 18 лет, если второго родителя мобилизовали</a:t>
            </a:r>
            <a:r>
              <a:rPr lang="ru-RU" sz="1600" dirty="0" smtClean="0">
                <a:latin typeface="Raleway" panose="020B0503030101060003" pitchFamily="34" charset="0"/>
              </a:rPr>
              <a:t>:</a:t>
            </a:r>
          </a:p>
          <a:p>
            <a:endParaRPr lang="ru-RU" sz="1600" dirty="0" smtClean="0">
              <a:latin typeface="Raleway" panose="020B0503030101060003" pitchFamily="34" charset="0"/>
            </a:endParaRPr>
          </a:p>
          <a:p>
            <a:r>
              <a:rPr lang="ru-RU" sz="1600" b="1" dirty="0" smtClean="0">
                <a:latin typeface="Raleway" panose="020B0503030101060003" pitchFamily="34" charset="0"/>
              </a:rPr>
              <a:t>Ч. 2 ст. </a:t>
            </a:r>
            <a:r>
              <a:rPr lang="en-US" sz="1600" b="1" dirty="0" smtClean="0">
                <a:latin typeface="Raleway" panose="020B0503030101060003" pitchFamily="34" charset="0"/>
              </a:rPr>
              <a:t>1</a:t>
            </a:r>
            <a:r>
              <a:rPr lang="ru-RU" sz="1600" b="1" dirty="0" smtClean="0">
                <a:latin typeface="Raleway" panose="020B0503030101060003" pitchFamily="34" charset="0"/>
              </a:rPr>
              <a:t>79</a:t>
            </a:r>
            <a:r>
              <a:rPr lang="ru-RU" sz="1600" b="1" dirty="0" smtClean="0">
                <a:latin typeface="Raleway" panose="020B0503030101060003" pitchFamily="34" charset="0"/>
              </a:rPr>
              <a:t>: </a:t>
            </a:r>
            <a:r>
              <a:rPr lang="ru-RU" sz="1600" dirty="0" smtClean="0">
                <a:latin typeface="Raleway" panose="020B0503030101060003" pitchFamily="34" charset="0"/>
              </a:rPr>
              <a:t>преимущественное право на оставление на работе при сокращении</a:t>
            </a:r>
          </a:p>
          <a:p>
            <a:r>
              <a:rPr lang="ru-RU" sz="1600" b="1" dirty="0" smtClean="0">
                <a:latin typeface="Raleway" panose="020B0503030101060003" pitchFamily="34" charset="0"/>
              </a:rPr>
              <a:t>Ч. 3 ст. 259: </a:t>
            </a:r>
            <a:r>
              <a:rPr lang="ru-RU" sz="1600" dirty="0" smtClean="0">
                <a:latin typeface="Raleway" panose="020B0503030101060003" pitchFamily="34" charset="0"/>
              </a:rPr>
              <a:t>направление в </a:t>
            </a:r>
            <a:r>
              <a:rPr lang="ru-RU" sz="1600" dirty="0">
                <a:latin typeface="Raleway" panose="020B0503030101060003" pitchFamily="34" charset="0"/>
              </a:rPr>
              <a:t>служебные командировки, </a:t>
            </a:r>
            <a:r>
              <a:rPr lang="ru-RU" sz="1600" dirty="0" smtClean="0">
                <a:latin typeface="Raleway" panose="020B0503030101060003" pitchFamily="34" charset="0"/>
              </a:rPr>
              <a:t>привлечение </a:t>
            </a:r>
            <a:r>
              <a:rPr lang="ru-RU" sz="1600" dirty="0">
                <a:latin typeface="Raleway" panose="020B0503030101060003" pitchFamily="34" charset="0"/>
              </a:rPr>
              <a:t>к сверхурочной </a:t>
            </a:r>
            <a:r>
              <a:rPr lang="ru-RU" sz="1600" dirty="0" smtClean="0">
                <a:latin typeface="Raleway" panose="020B0503030101060003" pitchFamily="34" charset="0"/>
              </a:rPr>
              <a:t>ночной, работе, работе в </a:t>
            </a:r>
            <a:r>
              <a:rPr lang="ru-RU" sz="1600" dirty="0">
                <a:latin typeface="Raleway" panose="020B0503030101060003" pitchFamily="34" charset="0"/>
              </a:rPr>
              <a:t>выходные и нерабочие праздничные </a:t>
            </a:r>
            <a:r>
              <a:rPr lang="ru-RU" sz="1600" dirty="0" smtClean="0">
                <a:latin typeface="Raleway" panose="020B0503030101060003" pitchFamily="34" charset="0"/>
              </a:rPr>
              <a:t>дни - только </a:t>
            </a:r>
            <a:r>
              <a:rPr lang="ru-RU" sz="1600" dirty="0">
                <a:latin typeface="Raleway" panose="020B0503030101060003" pitchFamily="34" charset="0"/>
              </a:rPr>
              <a:t>по письменному согласию </a:t>
            </a:r>
            <a:r>
              <a:rPr lang="ru-RU" sz="1600" dirty="0" smtClean="0">
                <a:latin typeface="Raleway" panose="020B0503030101060003" pitchFamily="34" charset="0"/>
              </a:rPr>
              <a:t>работника + ознакомить с правом на отказ</a:t>
            </a:r>
            <a:endParaRPr lang="ru-RU" sz="1600" dirty="0">
              <a:latin typeface="Raleway" panose="020B0503030101060003" pitchFamily="34" charset="0"/>
            </a:endParaRPr>
          </a:p>
          <a:p>
            <a:endParaRPr lang="ru-RU" sz="1400" dirty="0">
              <a:latin typeface="Raleway" panose="020B0503030101060003" pitchFamily="34" charset="0"/>
            </a:endParaRPr>
          </a:p>
          <a:p>
            <a:endParaRPr lang="ru-RU" sz="1400" b="1" dirty="0" smtClean="0">
              <a:latin typeface="Raleway" panose="020B05030301010600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latin typeface="Raleway" panose="020B0503030101060003" pitchFamily="34" charset="0"/>
              </a:rPr>
              <a:t>Остальные поправки в ТК РФ</a:t>
            </a:r>
            <a:endParaRPr lang="ru-RU" sz="1300" b="1" dirty="0" smtClean="0">
              <a:latin typeface="Raleway" panose="020B0503030101060003" pitchFamily="34" charset="0"/>
            </a:endParaRPr>
          </a:p>
          <a:p>
            <a:endParaRPr lang="ru-RU" sz="1300" b="1" dirty="0" smtClean="0">
              <a:latin typeface="Raleway" panose="020B0503030101060003" pitchFamily="34" charset="0"/>
            </a:endParaRPr>
          </a:p>
          <a:p>
            <a:r>
              <a:rPr lang="ru-RU" sz="1600" b="1" u="sng" dirty="0" smtClean="0">
                <a:latin typeface="Raleway" panose="020B0503030101060003" pitchFamily="34" charset="0"/>
              </a:rPr>
              <a:t>Еще о приостановлении договора:</a:t>
            </a:r>
            <a:endParaRPr lang="ru-RU" sz="1600" b="1" u="sng" dirty="0">
              <a:latin typeface="Raleway" panose="020B0503030101060003" pitchFamily="34" charset="0"/>
            </a:endParaRPr>
          </a:p>
          <a:p>
            <a:endParaRPr lang="ru-RU" sz="1600" b="1" dirty="0" smtClean="0">
              <a:latin typeface="Raleway" panose="020B0503030101060003" pitchFamily="34" charset="0"/>
            </a:endParaRPr>
          </a:p>
          <a:p>
            <a:r>
              <a:rPr lang="ru-RU" sz="1600" b="1" dirty="0" smtClean="0">
                <a:latin typeface="Raleway" panose="020B0503030101060003" pitchFamily="34" charset="0"/>
              </a:rPr>
              <a:t>Ст. 351.7: </a:t>
            </a:r>
            <a:endParaRPr lang="ru-RU" sz="1400" dirty="0" smtClean="0">
              <a:latin typeface="Raleway" panose="020B0503030101060003" pitchFamily="34" charset="0"/>
            </a:endParaRPr>
          </a:p>
          <a:p>
            <a:r>
              <a:rPr lang="ru-RU" sz="1600" dirty="0" smtClean="0">
                <a:latin typeface="Raleway" panose="020B0503030101060003" pitchFamily="34" charset="0"/>
              </a:rPr>
              <a:t>На </a:t>
            </a:r>
            <a:r>
              <a:rPr lang="ru-RU" sz="1600" dirty="0">
                <a:latin typeface="Raleway" panose="020B0503030101060003" pitchFamily="34" charset="0"/>
              </a:rPr>
              <a:t>период приостановления действия трудового договора в отношении работника сохраняются социально-трудовые гарантии, право на предоставление которых он получил до начала указанного периода (дополнительное страхование работника, негосударственное пенсионное обеспечение работника, улучшение социально-бытовых условий работника и членов его семьи).</a:t>
            </a:r>
          </a:p>
          <a:p>
            <a:endParaRPr lang="ru-RU" sz="1400" dirty="0" smtClean="0">
              <a:latin typeface="Raleway" panose="020B05030301010600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latin typeface="Raleway" panose="020B0503030101060003" pitchFamily="34" charset="0"/>
              </a:rPr>
              <a:t>Что происходит с сотрудниками уходящих компаний</a:t>
            </a:r>
            <a:endParaRPr lang="ru-RU" sz="1300" b="1" dirty="0" smtClean="0">
              <a:latin typeface="Raleway" panose="020B0503030101060003" pitchFamily="34" charset="0"/>
            </a:endParaRPr>
          </a:p>
          <a:p>
            <a:endParaRPr lang="ru-RU" sz="1300" b="1" dirty="0" smtClean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Raleway" panose="020B0503030101060003" pitchFamily="34" charset="0"/>
              </a:rPr>
              <a:t>Увольнение (собственное желание, соглашение, сокращение, ликвидация)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Raleway" panose="020B0503030101060003" pitchFamily="34" charset="0"/>
              </a:rPr>
              <a:t>Релокация</a:t>
            </a:r>
            <a:r>
              <a:rPr lang="ru-RU" sz="1600" dirty="0" smtClean="0">
                <a:latin typeface="Raleway" panose="020B05030301010600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Raleway" panose="020B0503030101060003" pitchFamily="34" charset="0"/>
              </a:rPr>
              <a:t>При реорганизации компании или продаже долей/акций - сохранение трудовых отношений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Raleway" panose="020B0503030101060003" pitchFamily="34" charset="0"/>
              </a:rPr>
              <a:t>При продаже активов – возможен прием на работу к покупателю (новый трудовой договор, новые условия (?))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u="sng" dirty="0" smtClean="0">
              <a:latin typeface="Raleway" panose="020B0503030101060003" pitchFamily="34" charset="0"/>
            </a:endParaRPr>
          </a:p>
          <a:p>
            <a:endParaRPr lang="ru-RU" sz="1400" dirty="0">
              <a:latin typeface="Raleway" panose="020B0503030101060003" pitchFamily="34" charset="0"/>
            </a:endParaRPr>
          </a:p>
          <a:p>
            <a:endParaRPr lang="ru-RU" sz="1400" dirty="0" smtClean="0">
              <a:latin typeface="Raleway" panose="020B05030301010600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 smtClean="0">
                <a:latin typeface="Raleway" panose="020B0503030101060003" pitchFamily="34" charset="0"/>
              </a:rPr>
              <a:t>Повестка</a:t>
            </a:r>
            <a:endParaRPr lang="ru-RU" sz="2400" b="1" dirty="0">
              <a:latin typeface="Raleway" panose="020B0503030101060003" pitchFamily="34" charset="0"/>
            </a:endParaRPr>
          </a:p>
          <a:p>
            <a:endParaRPr lang="ru-RU" sz="1050" dirty="0">
              <a:latin typeface="Raleway" panose="020B05030301010600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  <p:pic>
        <p:nvPicPr>
          <p:cNvPr id="8" name="Объект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54126" y="1394178"/>
            <a:ext cx="4373624" cy="28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>
                <a:latin typeface="Raleway" panose="020B0503030101060003" pitchFamily="34" charset="0"/>
              </a:rPr>
              <a:t>Если работника вызывают в военкомат:</a:t>
            </a:r>
            <a:endParaRPr lang="ru-RU" sz="1050" dirty="0">
              <a:latin typeface="Raleway" panose="020B0503030101060003" pitchFamily="34" charset="0"/>
            </a:endParaRPr>
          </a:p>
          <a:p>
            <a:endParaRPr lang="ru-RU" sz="1400" b="1" dirty="0" smtClean="0">
              <a:latin typeface="Raleway" panose="020B0503030101060003" pitchFamily="34" charset="0"/>
            </a:endParaRPr>
          </a:p>
          <a:p>
            <a:r>
              <a:rPr lang="ru-RU" sz="1400" b="1" dirty="0" smtClean="0">
                <a:latin typeface="Raleway" panose="020B0503030101060003" pitchFamily="34" charset="0"/>
              </a:rPr>
              <a:t>Ст. 170 ТК РФ</a:t>
            </a:r>
          </a:p>
          <a:p>
            <a:endParaRPr lang="ru-RU" sz="1400" b="1" dirty="0">
              <a:latin typeface="Raleway" panose="020B0503030101060003" pitchFamily="34" charset="0"/>
            </a:endParaRPr>
          </a:p>
          <a:p>
            <a:r>
              <a:rPr lang="ru-RU" sz="1400" dirty="0" smtClean="0">
                <a:latin typeface="Raleway" panose="020B0503030101060003" pitchFamily="34" charset="0"/>
              </a:rPr>
              <a:t>«Работодатель </a:t>
            </a:r>
            <a:r>
              <a:rPr lang="ru-RU" sz="1400" b="1" dirty="0">
                <a:latin typeface="Raleway" panose="020B0503030101060003" pitchFamily="34" charset="0"/>
              </a:rPr>
              <a:t>обязан освобождать работника от работы </a:t>
            </a:r>
            <a:r>
              <a:rPr lang="ru-RU" sz="1400" dirty="0">
                <a:latin typeface="Raleway" panose="020B0503030101060003" pitchFamily="34" charset="0"/>
              </a:rPr>
              <a:t>с сохранением за ним места работы </a:t>
            </a:r>
            <a:r>
              <a:rPr lang="ru-RU" sz="1400" dirty="0" smtClean="0">
                <a:latin typeface="Raleway" panose="020B0503030101060003" pitchFamily="34" charset="0"/>
              </a:rPr>
              <a:t>на </a:t>
            </a:r>
            <a:r>
              <a:rPr lang="ru-RU" sz="1400" dirty="0">
                <a:latin typeface="Raleway" panose="020B0503030101060003" pitchFamily="34" charset="0"/>
              </a:rPr>
              <a:t>время исполнения им государственных или общественных </a:t>
            </a:r>
            <a:r>
              <a:rPr lang="ru-RU" sz="1400" dirty="0" smtClean="0">
                <a:latin typeface="Raleway" panose="020B0503030101060003" pitchFamily="34" charset="0"/>
              </a:rPr>
              <a:t>обязанностей».</a:t>
            </a:r>
            <a:endParaRPr lang="ru-RU" sz="1400" dirty="0">
              <a:latin typeface="Raleway" panose="020B0503030101060003" pitchFamily="34" charset="0"/>
            </a:endParaRPr>
          </a:p>
          <a:p>
            <a:endParaRPr lang="ru-RU" sz="1400" dirty="0" smtClean="0">
              <a:latin typeface="Raleway" panose="020B0503030101060003" pitchFamily="34" charset="0"/>
            </a:endParaRPr>
          </a:p>
          <a:p>
            <a:r>
              <a:rPr lang="ru-RU" sz="1400" b="1" dirty="0" smtClean="0">
                <a:latin typeface="Raleway" panose="020B0503030101060003" pitchFamily="34" charset="0"/>
              </a:rPr>
              <a:t>П. 2 ст. 5, Ст. </a:t>
            </a:r>
            <a:r>
              <a:rPr lang="ru-RU" sz="1400" b="1" dirty="0">
                <a:latin typeface="Raleway" panose="020B0503030101060003" pitchFamily="34" charset="0"/>
              </a:rPr>
              <a:t>6 Закона № 53-ФЗ </a:t>
            </a:r>
            <a:r>
              <a:rPr lang="ru-RU" sz="1400" b="1" dirty="0" smtClean="0">
                <a:latin typeface="Raleway" panose="020B0503030101060003" pitchFamily="34" charset="0"/>
              </a:rPr>
              <a:t>О </a:t>
            </a:r>
            <a:r>
              <a:rPr lang="ru-RU" sz="1400" b="1" dirty="0">
                <a:latin typeface="Raleway" panose="020B0503030101060003" pitchFamily="34" charset="0"/>
              </a:rPr>
              <a:t>воинской </a:t>
            </a:r>
            <a:r>
              <a:rPr lang="ru-RU" sz="1400" b="1" dirty="0" smtClean="0">
                <a:latin typeface="Raleway" panose="020B0503030101060003" pitchFamily="34" charset="0"/>
              </a:rPr>
              <a:t>обязанности</a:t>
            </a:r>
          </a:p>
          <a:p>
            <a:endParaRPr lang="ru-RU" sz="1400" b="1" dirty="0" smtClean="0">
              <a:latin typeface="Raleway" panose="020B0503030101060003" pitchFamily="34" charset="0"/>
            </a:endParaRPr>
          </a:p>
          <a:p>
            <a:r>
              <a:rPr lang="ru-RU" sz="1400" dirty="0">
                <a:latin typeface="Raleway" panose="020B0503030101060003" pitchFamily="34" charset="0"/>
              </a:rPr>
              <a:t>Гражданам, участвующим в мероприятиях по обеспечению исполнения воинской обязанности, поступления на военную службу по контракту или поступления в мобилизационный людской резерв, за время участия в указанных мероприятиях по месту их постоянной работы </a:t>
            </a:r>
            <a:r>
              <a:rPr lang="ru-RU" sz="1400" b="1" dirty="0">
                <a:latin typeface="Raleway" panose="020B0503030101060003" pitchFamily="34" charset="0"/>
              </a:rPr>
              <a:t>выплачивается средний </a:t>
            </a:r>
            <a:r>
              <a:rPr lang="ru-RU" sz="1400" b="1" dirty="0" smtClean="0">
                <a:latin typeface="Raleway" panose="020B0503030101060003" pitchFamily="34" charset="0"/>
              </a:rPr>
              <a:t>заработок.</a:t>
            </a:r>
            <a:endParaRPr lang="ru-RU" sz="1400" b="1" dirty="0">
              <a:latin typeface="Raleway" panose="020B05030301010600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 smtClean="0">
                <a:latin typeface="Raleway" panose="020B0503030101060003" pitchFamily="34" charset="0"/>
              </a:rPr>
              <a:t>Компенсация расходов работодателя</a:t>
            </a:r>
            <a:endParaRPr lang="ru-RU" sz="1050" dirty="0">
              <a:latin typeface="Raleway" panose="020B0503030101060003" pitchFamily="34" charset="0"/>
            </a:endParaRPr>
          </a:p>
          <a:p>
            <a:endParaRPr lang="ru-RU" sz="1400" b="1" dirty="0" smtClean="0">
              <a:latin typeface="Raleway" panose="020B0503030101060003" pitchFamily="34" charset="0"/>
            </a:endParaRPr>
          </a:p>
          <a:p>
            <a:r>
              <a:rPr lang="ru-RU" sz="1400" b="1" dirty="0" smtClean="0">
                <a:latin typeface="Raleway" panose="020B0503030101060003" pitchFamily="34" charset="0"/>
              </a:rPr>
              <a:t>Постановление </a:t>
            </a:r>
            <a:r>
              <a:rPr lang="ru-RU" sz="1400" b="1" dirty="0">
                <a:latin typeface="Raleway" panose="020B0503030101060003" pitchFamily="34" charset="0"/>
              </a:rPr>
              <a:t>Правительства РФ от 01.12.2004 N 704 </a:t>
            </a:r>
            <a:r>
              <a:rPr lang="ru-RU" sz="1400" b="1" dirty="0" smtClean="0">
                <a:latin typeface="Raleway" panose="020B0503030101060003" pitchFamily="34" charset="0"/>
              </a:rPr>
              <a:t>«О </a:t>
            </a:r>
            <a:r>
              <a:rPr lang="ru-RU" sz="1400" b="1" dirty="0">
                <a:latin typeface="Raleway" panose="020B0503030101060003" pitchFamily="34" charset="0"/>
              </a:rPr>
              <a:t>порядке компенсации расходов, понесенных организациями и гражданами </a:t>
            </a:r>
            <a:r>
              <a:rPr lang="ru-RU" sz="1400" b="1" dirty="0" smtClean="0">
                <a:latin typeface="Raleway" panose="020B0503030101060003" pitchFamily="34" charset="0"/>
              </a:rPr>
              <a:t>РФ в </a:t>
            </a:r>
            <a:r>
              <a:rPr lang="ru-RU" sz="1400" b="1" dirty="0">
                <a:latin typeface="Raleway" panose="020B0503030101060003" pitchFamily="34" charset="0"/>
              </a:rPr>
              <a:t>связи с реализацией </a:t>
            </a:r>
            <a:r>
              <a:rPr lang="ru-RU" sz="1400" b="1" dirty="0" smtClean="0">
                <a:latin typeface="Raleway" panose="020B0503030101060003" pitchFamily="34" charset="0"/>
              </a:rPr>
              <a:t>ФЗ «О </a:t>
            </a:r>
            <a:r>
              <a:rPr lang="ru-RU" sz="1400" b="1" dirty="0">
                <a:latin typeface="Raleway" panose="020B0503030101060003" pitchFamily="34" charset="0"/>
              </a:rPr>
              <a:t>воинской обязанности и военной </a:t>
            </a:r>
            <a:r>
              <a:rPr lang="ru-RU" sz="1400" b="1" dirty="0" smtClean="0">
                <a:latin typeface="Raleway" panose="020B0503030101060003" pitchFamily="34" charset="0"/>
              </a:rPr>
              <a:t>службе»</a:t>
            </a:r>
          </a:p>
          <a:p>
            <a:endParaRPr lang="ru-RU" sz="1400" b="1" dirty="0" smtClean="0">
              <a:latin typeface="Raleway" panose="020B0503030101060003" pitchFamily="34" charset="0"/>
            </a:endParaRPr>
          </a:p>
          <a:p>
            <a:r>
              <a:rPr lang="ru-RU" sz="1400" b="1" dirty="0" smtClean="0">
                <a:latin typeface="Raleway" panose="020B0503030101060003" pitchFamily="34" charset="0"/>
              </a:rPr>
              <a:t>Письмо Минтруда (М.А. Блюм)</a:t>
            </a:r>
          </a:p>
          <a:p>
            <a:endParaRPr lang="ru-RU" sz="1400" b="1" dirty="0" smtClean="0">
              <a:latin typeface="Raleway" panose="020B0503030101060003" pitchFamily="34" charset="0"/>
            </a:endParaRPr>
          </a:p>
          <a:p>
            <a:r>
              <a:rPr lang="ru-RU" sz="1400" dirty="0" smtClean="0">
                <a:latin typeface="Raleway" panose="020B0503030101060003" pitchFamily="34" charset="0"/>
              </a:rPr>
              <a:t>Работодатель вправе </a:t>
            </a:r>
            <a:r>
              <a:rPr lang="ru-RU" sz="1400" dirty="0">
                <a:latin typeface="Raleway" panose="020B0503030101060003" pitchFamily="34" charset="0"/>
              </a:rPr>
              <a:t>компенсировать расходы, связанные с выплатой среднего заработка с учетом соответствующих начислений на фонд оплаты </a:t>
            </a:r>
            <a:r>
              <a:rPr lang="ru-RU" sz="1400" dirty="0" smtClean="0">
                <a:latin typeface="Raleway" panose="020B0503030101060003" pitchFamily="34" charset="0"/>
              </a:rPr>
              <a:t>в пределах лимитов. </a:t>
            </a:r>
          </a:p>
          <a:p>
            <a:r>
              <a:rPr lang="ru-RU" sz="1400" dirty="0" smtClean="0">
                <a:latin typeface="Raleway" panose="020B0503030101060003" pitchFamily="34" charset="0"/>
              </a:rPr>
              <a:t>«Для </a:t>
            </a:r>
            <a:r>
              <a:rPr lang="ru-RU" sz="1400" dirty="0">
                <a:latin typeface="Raleway" panose="020B0503030101060003" pitchFamily="34" charset="0"/>
              </a:rPr>
              <a:t>этого нужно обратиться в военный комиссариат, который вызвал </a:t>
            </a:r>
            <a:r>
              <a:rPr lang="ru-RU" sz="1400" dirty="0" smtClean="0">
                <a:latin typeface="Raleway" panose="020B0503030101060003" pitchFamily="34" charset="0"/>
              </a:rPr>
              <a:t>работника.... </a:t>
            </a:r>
            <a:r>
              <a:rPr lang="ru-RU" sz="1400" dirty="0">
                <a:latin typeface="Raleway" panose="020B0503030101060003" pitchFamily="34" charset="0"/>
              </a:rPr>
              <a:t>Представьте заверенные копии документов, которые подтверждают размер расходов, и укажите банковские реквизиты счета для перечисления </a:t>
            </a:r>
            <a:r>
              <a:rPr lang="ru-RU" sz="1400" dirty="0" smtClean="0">
                <a:latin typeface="Raleway" panose="020B0503030101060003" pitchFamily="34" charset="0"/>
              </a:rPr>
              <a:t>компенсации» </a:t>
            </a:r>
          </a:p>
          <a:p>
            <a:endParaRPr lang="ru-RU" sz="1200" dirty="0">
              <a:latin typeface="Raleway" panose="020B0503030101060003" pitchFamily="34" charset="0"/>
            </a:endParaRPr>
          </a:p>
          <a:p>
            <a:endParaRPr lang="ru-RU" sz="1200" dirty="0">
              <a:latin typeface="Raleway" panose="020B05030301010600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73" y="1386738"/>
            <a:ext cx="1043997" cy="10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46298BE-91BF-7445-8C5C-43385A45D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4" y="770930"/>
            <a:ext cx="663897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latin typeface="Raleway" panose="020B0503030101060003" pitchFamily="34" charset="0"/>
              </a:rPr>
              <a:t>Бюджетные лимиты</a:t>
            </a:r>
            <a:endParaRPr lang="ru-RU" sz="1000" dirty="0">
              <a:latin typeface="Raleway" panose="020B0503030101060003" pitchFamily="34" charset="0"/>
            </a:endParaRPr>
          </a:p>
          <a:p>
            <a:endParaRPr lang="ru-RU" sz="1600" dirty="0" smtClean="0">
              <a:latin typeface="Raleway" panose="020B0503030101060003" pitchFamily="34" charset="0"/>
            </a:endParaRPr>
          </a:p>
          <a:p>
            <a:r>
              <a:rPr lang="ru-RU" sz="1400" dirty="0">
                <a:latin typeface="Raleway" panose="020B0503030101060003" pitchFamily="34" charset="0"/>
              </a:rPr>
              <a:t>Выплата компенсации </a:t>
            </a:r>
            <a:r>
              <a:rPr lang="en-US" sz="1400" dirty="0">
                <a:latin typeface="Raleway" panose="020B0503030101060003" pitchFamily="34" charset="0"/>
              </a:rPr>
              <a:t>[…]</a:t>
            </a:r>
            <a:r>
              <a:rPr lang="ru-RU" sz="1400" dirty="0">
                <a:latin typeface="Raleway" panose="020B0503030101060003" pitchFamily="34" charset="0"/>
              </a:rPr>
              <a:t> осуществляется путем перечисления на счета получателей компенсации средств </a:t>
            </a:r>
            <a:r>
              <a:rPr lang="ru-RU" sz="1400" b="1" dirty="0">
                <a:latin typeface="Raleway" panose="020B0503030101060003" pitchFamily="34" charset="0"/>
              </a:rPr>
              <a:t>в пределах лимитов бюджетных обязательств и объемов финансирования расходов по соответствующим кодам бюджетной классификации РФ</a:t>
            </a:r>
            <a:r>
              <a:rPr lang="ru-RU" sz="1400" dirty="0">
                <a:latin typeface="Raleway" panose="020B0503030101060003" pitchFamily="34" charset="0"/>
              </a:rPr>
              <a:t>, учтенных на лицевом счете получателя средств федерального бюджета, открытом в территориальном органе Федерального казначейства соответствующему военному комиссариату (п. 4 Правил).</a:t>
            </a:r>
          </a:p>
          <a:p>
            <a:endParaRPr lang="ru-RU" sz="1400" dirty="0">
              <a:latin typeface="Raleway" panose="020B0503030101060003" pitchFamily="34" charset="0"/>
            </a:endParaRPr>
          </a:p>
          <a:p>
            <a:r>
              <a:rPr lang="ru-RU" sz="1400" dirty="0" smtClean="0">
                <a:latin typeface="Raleway" panose="020B0503030101060003" pitchFamily="34" charset="0"/>
              </a:rPr>
              <a:t>Срок компенсации ?</a:t>
            </a:r>
            <a:endParaRPr lang="ru-RU" sz="1100" dirty="0">
              <a:latin typeface="Raleway" panose="020B05030301010600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E22521-A578-C54F-8C0B-1059AD3D7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100" y="840371"/>
            <a:ext cx="318247" cy="3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46298BE-91BF-7445-8C5C-43385A45D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229" y="770930"/>
            <a:ext cx="233342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latin typeface="Raleway" panose="020B0503030101060003" pitchFamily="34" charset="0"/>
              </a:rPr>
              <a:t>ТАБЕЛЬ </a:t>
            </a:r>
            <a:endParaRPr lang="ru-RU" sz="1600" dirty="0" smtClean="0">
              <a:latin typeface="Raleway" panose="020B0503030101060003" pitchFamily="34" charset="0"/>
            </a:endParaRPr>
          </a:p>
          <a:p>
            <a:endParaRPr lang="ru-RU" sz="1400" dirty="0">
              <a:latin typeface="Raleway" panose="020B0503030101060003" pitchFamily="34" charset="0"/>
            </a:endParaRPr>
          </a:p>
          <a:p>
            <a:r>
              <a:rPr lang="ru-RU" sz="2000" b="1" dirty="0" smtClean="0">
                <a:latin typeface="Raleway" panose="020B0503030101060003" pitchFamily="34" charset="0"/>
              </a:rPr>
              <a:t>Г</a:t>
            </a:r>
            <a:r>
              <a:rPr lang="ru-RU" sz="1600" dirty="0" smtClean="0">
                <a:latin typeface="Raleway" panose="020B0503030101060003" pitchFamily="34" charset="0"/>
              </a:rPr>
              <a:t> или </a:t>
            </a:r>
            <a:r>
              <a:rPr lang="ru-RU" sz="2000" b="1" dirty="0" smtClean="0">
                <a:latin typeface="Raleway" panose="020B0503030101060003" pitchFamily="34" charset="0"/>
              </a:rPr>
              <a:t>23</a:t>
            </a:r>
            <a:r>
              <a:rPr lang="ru-RU" sz="1600" dirty="0" smtClean="0">
                <a:latin typeface="Raleway" panose="020B0503030101060003" pitchFamily="34" charset="0"/>
              </a:rPr>
              <a:t> – </a:t>
            </a:r>
            <a:r>
              <a:rPr lang="ru-RU" dirty="0"/>
              <a:t>невыход на время исполнения государственных или общественных обязанностей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sz="1600" dirty="0" smtClean="0">
                <a:latin typeface="Raleway" panose="020B0503030101060003" pitchFamily="34" charset="0"/>
              </a:rPr>
              <a:t> </a:t>
            </a:r>
          </a:p>
          <a:p>
            <a:endParaRPr lang="ru-RU" sz="1600" dirty="0">
              <a:latin typeface="Raleway" panose="020B0503030101060003" pitchFamily="34" charset="0"/>
            </a:endParaRPr>
          </a:p>
          <a:p>
            <a:endParaRPr lang="ru-RU" sz="1200" dirty="0">
              <a:latin typeface="Raleway" panose="020B05030301010600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E22521-A578-C54F-8C0B-1059AD3D7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53" y="840371"/>
            <a:ext cx="318247" cy="3182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890" y="840371"/>
            <a:ext cx="4642321" cy="295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46298BE-91BF-7445-8C5C-43385A45D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5" y="770930"/>
            <a:ext cx="3974321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>
                <a:latin typeface="Raleway" panose="020B0503030101060003" pitchFamily="34" charset="0"/>
              </a:rPr>
              <a:t>Чем может закончиться явка по мобилизационному предписанию/повестке?</a:t>
            </a:r>
            <a:endParaRPr lang="ru-RU" sz="1000" dirty="0">
              <a:latin typeface="Raleway" panose="020B0503030101060003" pitchFamily="34" charset="0"/>
            </a:endParaRPr>
          </a:p>
          <a:p>
            <a:endParaRPr lang="ru-RU" sz="1600" dirty="0" smtClean="0">
              <a:latin typeface="Raleway" panose="020B0503030101060003" pitchFamily="34" charset="0"/>
            </a:endParaRPr>
          </a:p>
          <a:p>
            <a:endParaRPr lang="ru-RU" sz="1600" dirty="0">
              <a:latin typeface="Raleway" panose="020B0503030101060003" pitchFamily="34" charset="0"/>
            </a:endParaRPr>
          </a:p>
          <a:p>
            <a:r>
              <a:rPr lang="ru-RU" sz="1600" dirty="0">
                <a:latin typeface="Raleway" panose="020B0503030101060003" pitchFamily="34" charset="0"/>
              </a:rPr>
              <a:t>После явки в военкомат</a:t>
            </a:r>
            <a:r>
              <a:rPr lang="ru-RU" sz="1600" dirty="0" smtClean="0">
                <a:latin typeface="Raleway" panose="020B0503030101060003" pitchFamily="34" charset="0"/>
              </a:rPr>
              <a:t>:</a:t>
            </a:r>
          </a:p>
          <a:p>
            <a:endParaRPr lang="ru-RU" sz="1600" dirty="0">
              <a:latin typeface="Raleway" panose="020B0503030101060003" pitchFamily="34" charset="0"/>
            </a:endParaRPr>
          </a:p>
          <a:p>
            <a:r>
              <a:rPr lang="ru-RU" sz="1600" dirty="0">
                <a:latin typeface="Raleway" panose="020B0503030101060003" pitchFamily="34" charset="0"/>
              </a:rPr>
              <a:t>А) </a:t>
            </a:r>
            <a:r>
              <a:rPr lang="ru-RU" sz="1600" dirty="0" smtClean="0">
                <a:latin typeface="Raleway" panose="020B0503030101060003" pitchFamily="34" charset="0"/>
              </a:rPr>
              <a:t>не призвали (отсрочка, ошибка и т.п.)</a:t>
            </a:r>
          </a:p>
          <a:p>
            <a:endParaRPr lang="ru-RU" sz="1600" dirty="0">
              <a:latin typeface="Raleway" panose="020B0503030101060003" pitchFamily="34" charset="0"/>
            </a:endParaRPr>
          </a:p>
          <a:p>
            <a:r>
              <a:rPr lang="ru-RU" sz="1600" dirty="0">
                <a:latin typeface="Raleway" panose="020B0503030101060003" pitchFamily="34" charset="0"/>
              </a:rPr>
              <a:t>Б) </a:t>
            </a:r>
            <a:r>
              <a:rPr lang="ru-RU" sz="1600" dirty="0" smtClean="0">
                <a:latin typeface="Raleway" panose="020B0503030101060003" pitchFamily="34" charset="0"/>
              </a:rPr>
              <a:t>призыв на военную службу по мобилизации</a:t>
            </a:r>
            <a:endParaRPr lang="ru-RU" sz="1200" dirty="0">
              <a:latin typeface="Raleway" panose="020B05030301010600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937452E-775D-534F-B915-6EF52D53A37F}"/>
              </a:ext>
            </a:extLst>
          </p:cNvPr>
          <p:cNvCxnSpPr/>
          <p:nvPr/>
        </p:nvCxnSpPr>
        <p:spPr>
          <a:xfrm>
            <a:off x="6104965" y="1326776"/>
            <a:ext cx="0" cy="264458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E22521-A578-C54F-8C0B-1059AD3D7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100" y="840371"/>
            <a:ext cx="318247" cy="3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7340601" y="3289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57BB4E62-F9B4-7741-BD46-36F5AE66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26" y="770930"/>
            <a:ext cx="633203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>
                <a:latin typeface="Raleway" panose="020B0503030101060003" pitchFamily="34" charset="0"/>
              </a:rPr>
              <a:t>Призыв: что будет с трудовым договором?</a:t>
            </a:r>
            <a:endParaRPr lang="ru-RU" sz="1050" dirty="0">
              <a:latin typeface="Raleway" panose="020B0503030101060003" pitchFamily="34" charset="0"/>
            </a:endParaRPr>
          </a:p>
          <a:p>
            <a:endParaRPr lang="ru-RU" sz="1600" dirty="0">
              <a:latin typeface="Raleway" panose="020B0503030101060003" pitchFamily="34" charset="0"/>
            </a:endParaRPr>
          </a:p>
          <a:p>
            <a:r>
              <a:rPr lang="ru-RU" sz="1400" b="1" dirty="0">
                <a:latin typeface="Raleway" panose="020B0503030101060003" pitchFamily="34" charset="0"/>
              </a:rPr>
              <a:t>П. 1 ч. 1 ст. 83 ТК РФ (действующая редакция):</a:t>
            </a:r>
          </a:p>
          <a:p>
            <a:r>
              <a:rPr lang="ru-RU" sz="1400" dirty="0">
                <a:latin typeface="Raleway" panose="020B0503030101060003" pitchFamily="34" charset="0"/>
              </a:rPr>
              <a:t>Трудовой договор подлежит прекращению по следующим обстоятельствам, не зависящим от воли сторон:</a:t>
            </a:r>
          </a:p>
          <a:p>
            <a:r>
              <a:rPr lang="ru-RU" sz="1400" dirty="0" smtClean="0">
                <a:latin typeface="Raleway" panose="020B0503030101060003" pitchFamily="34" charset="0"/>
              </a:rPr>
              <a:t>1) призыв </a:t>
            </a:r>
            <a:r>
              <a:rPr lang="ru-RU" sz="1400" dirty="0">
                <a:latin typeface="Raleway" panose="020B0503030101060003" pitchFamily="34" charset="0"/>
              </a:rPr>
              <a:t>работника на военную службу или направление его на заменяющую ее альтернативную гражданскую </a:t>
            </a:r>
            <a:r>
              <a:rPr lang="ru-RU" sz="1400" dirty="0" smtClean="0">
                <a:latin typeface="Raleway" panose="020B0503030101060003" pitchFamily="34" charset="0"/>
              </a:rPr>
              <a:t>службу</a:t>
            </a:r>
          </a:p>
          <a:p>
            <a:endParaRPr lang="ru-RU" sz="1400" dirty="0">
              <a:latin typeface="Raleway" panose="020B0503030101060003" pitchFamily="34" charset="0"/>
            </a:endParaRPr>
          </a:p>
          <a:p>
            <a:r>
              <a:rPr lang="ru-RU" sz="1400" b="1" dirty="0">
                <a:latin typeface="Raleway" panose="020B0503030101060003" pitchFamily="34" charset="0"/>
              </a:rPr>
              <a:t>П. 1 ч. 1 ст. 83 ТК РФ (в ред. Законопроекта № 112293-8 в третьем чтении):</a:t>
            </a:r>
          </a:p>
          <a:p>
            <a:r>
              <a:rPr lang="ru-RU" sz="1400" dirty="0">
                <a:latin typeface="Raleway" panose="020B0503030101060003" pitchFamily="34" charset="0"/>
              </a:rPr>
              <a:t>Трудовой договор подлежит прекращению по следующим обстоятельствам, не зависящим от воли сторон:</a:t>
            </a:r>
          </a:p>
          <a:p>
            <a:r>
              <a:rPr lang="ru-RU" sz="1400" dirty="0">
                <a:latin typeface="Raleway" panose="020B0503030101060003" pitchFamily="34" charset="0"/>
              </a:rPr>
              <a:t>1) призыв работника на военную службу или направление его на заменяющую ее альтернативную гражданскую службу, </a:t>
            </a:r>
            <a:r>
              <a:rPr lang="ru-RU" sz="1400" b="1" i="1" dirty="0">
                <a:latin typeface="Raleway" panose="020B0503030101060003" pitchFamily="34" charset="0"/>
              </a:rPr>
              <a:t>за исключением призыва работника на военную службу по мобилизации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E4B97-E6DE-EE47-B980-668BB7A26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71" y="842647"/>
            <a:ext cx="354105" cy="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2667</TotalTime>
  <Words>1522</Words>
  <Application>Microsoft Office PowerPoint</Application>
  <PresentationFormat>Экран (16:9)</PresentationFormat>
  <Paragraphs>172</Paragraphs>
  <Slides>24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Raleway</vt:lpstr>
      <vt:lpstr>Wingdings</vt:lpstr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kazakovskaja@action-media.ru</dc:creator>
  <cp:lastModifiedBy>Berlina Anna</cp:lastModifiedBy>
  <cp:revision>92</cp:revision>
  <cp:lastPrinted>2019-08-02T11:03:28Z</cp:lastPrinted>
  <dcterms:created xsi:type="dcterms:W3CDTF">2019-08-02T08:21:39Z</dcterms:created>
  <dcterms:modified xsi:type="dcterms:W3CDTF">2022-10-12T20:21:34Z</dcterms:modified>
</cp:coreProperties>
</file>